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17"/>
  </p:notesMasterIdLst>
  <p:handoutMasterIdLst>
    <p:handoutMasterId r:id="rId18"/>
  </p:handoutMasterIdLst>
  <p:sldIdLst>
    <p:sldId id="256" r:id="rId5"/>
    <p:sldId id="293" r:id="rId6"/>
    <p:sldId id="294" r:id="rId7"/>
    <p:sldId id="281" r:id="rId8"/>
    <p:sldId id="288" r:id="rId9"/>
    <p:sldId id="289" r:id="rId10"/>
    <p:sldId id="279" r:id="rId11"/>
    <p:sldId id="290" r:id="rId12"/>
    <p:sldId id="292" r:id="rId13"/>
    <p:sldId id="282" r:id="rId14"/>
    <p:sldId id="295" r:id="rId15"/>
    <p:sldId id="29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80" d="100"/>
          <a:sy n="80" d="100"/>
        </p:scale>
        <p:origin x="62" y="20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Total%20Visitors%20Hourly%20dashboard%20(Autosaved)%20(Autosaved)%20(Autosave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Total%20Visitors%20Hourly%20dashboard%20(Autosaved)%20(Autosaved)%20(Autosav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(Autosaved).xlsx]ANALYSIS!PivotTable2</c:name>
    <c:fmtId val="-1"/>
  </c:pivotSource>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ZA" dirty="0"/>
              <a:t>IN</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3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pivotFmt>
      <c:pivotFmt>
        <c:idx val="3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pivotFmt>
      <c:pivotFmt>
        <c:idx val="3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pivotFmt>
      <c:pivotFmt>
        <c:idx val="3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pivotFmt>
      <c:pivotFmt>
        <c:idx val="3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pivotFmt>
      <c:pivotFmt>
        <c:idx val="3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pivotFmt>
      <c:pivotFmt>
        <c:idx val="4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pivotFmt>
      <c:pivotFmt>
        <c:idx val="4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pivotFmt>
      <c:pivotFmt>
        <c:idx val="4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pivotFmt>
      <c:pivotFmt>
        <c:idx val="4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4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pivotFmt>
      <c:pivotFmt>
        <c:idx val="4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pivotFmt>
      <c:pivotFmt>
        <c:idx val="4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pivotFmt>
      <c:pivotFmt>
        <c:idx val="4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pivotFmt>
      <c:pivotFmt>
        <c:idx val="4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pivotFmt>
      <c:pivotFmt>
        <c:idx val="4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pivotFmt>
      <c:pivotFmt>
        <c:idx val="5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pivotFmt>
      <c:pivotFmt>
        <c:idx val="5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pivotFmt>
      <c:pivotFmt>
        <c:idx val="5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pivotFmt>
      <c:pivotFmt>
        <c:idx val="5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5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pivotFmt>
      <c:pivotFmt>
        <c:idx val="5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pivotFmt>
      <c:pivotFmt>
        <c:idx val="5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pivotFmt>
      <c:pivotFmt>
        <c:idx val="5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pivotFmt>
      <c:pivotFmt>
        <c:idx val="5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pivotFmt>
      <c:pivotFmt>
        <c:idx val="5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pivotFmt>
      <c:pivotFmt>
        <c:idx val="6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pivotFmt>
      <c:pivotFmt>
        <c:idx val="6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pivotFmt>
      <c:pivotFmt>
        <c:idx val="6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pivotFmt>
      <c:pivotFmt>
        <c:idx val="6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6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pivotFmt>
      <c:pivotFmt>
        <c:idx val="6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pivotFmt>
      <c:pivotFmt>
        <c:idx val="6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pivotFmt>
      <c:pivotFmt>
        <c:idx val="6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pivotFmt>
      <c:pivotFmt>
        <c:idx val="6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pivotFmt>
      <c:pivotFmt>
        <c:idx val="6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pivotFmt>
      <c:pivotFmt>
        <c:idx val="7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pivotFmt>
      <c:pivotFmt>
        <c:idx val="7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pivotFmt>
      <c:pivotFmt>
        <c:idx val="7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pivotFmt>
      <c:pivotFmt>
        <c:idx val="7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7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8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8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8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pivotFmt>
      <c:pivotFmt>
        <c:idx val="8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2225" cap="rnd">
            <a:solidFill>
              <a:schemeClr val="accent1"/>
            </a:solidFill>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7509540032365283E-2"/>
          <c:y val="0.10602612296414825"/>
          <c:w val="0.59132980253170342"/>
          <c:h val="0.80438854214323718"/>
        </c:manualLayout>
      </c:layout>
      <c:lineChart>
        <c:grouping val="standard"/>
        <c:varyColors val="0"/>
        <c:ser>
          <c:idx val="0"/>
          <c:order val="0"/>
          <c:tx>
            <c:strRef>
              <c:f>ANALYSIS!$B$3:$B$4</c:f>
              <c:strCache>
                <c:ptCount val="1"/>
                <c:pt idx="0">
                  <c:v>Basement Lift Entrance 1 (People)</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ANALYSIS!$B$5:$B$29</c:f>
              <c:numCache>
                <c:formatCode>General</c:formatCode>
                <c:ptCount val="24"/>
                <c:pt idx="0">
                  <c:v>20</c:v>
                </c:pt>
                <c:pt idx="1">
                  <c:v>19</c:v>
                </c:pt>
                <c:pt idx="2">
                  <c:v>17</c:v>
                </c:pt>
                <c:pt idx="3">
                  <c:v>8</c:v>
                </c:pt>
                <c:pt idx="4">
                  <c:v>12</c:v>
                </c:pt>
                <c:pt idx="5">
                  <c:v>20</c:v>
                </c:pt>
                <c:pt idx="6">
                  <c:v>11</c:v>
                </c:pt>
                <c:pt idx="7">
                  <c:v>18</c:v>
                </c:pt>
                <c:pt idx="8">
                  <c:v>42</c:v>
                </c:pt>
                <c:pt idx="9">
                  <c:v>392</c:v>
                </c:pt>
                <c:pt idx="10">
                  <c:v>396</c:v>
                </c:pt>
                <c:pt idx="11">
                  <c:v>447</c:v>
                </c:pt>
                <c:pt idx="12">
                  <c:v>576</c:v>
                </c:pt>
                <c:pt idx="13">
                  <c:v>647</c:v>
                </c:pt>
                <c:pt idx="14">
                  <c:v>694</c:v>
                </c:pt>
                <c:pt idx="15">
                  <c:v>640</c:v>
                </c:pt>
                <c:pt idx="16">
                  <c:v>739</c:v>
                </c:pt>
                <c:pt idx="17">
                  <c:v>601</c:v>
                </c:pt>
                <c:pt idx="18">
                  <c:v>665</c:v>
                </c:pt>
                <c:pt idx="19">
                  <c:v>584</c:v>
                </c:pt>
                <c:pt idx="20">
                  <c:v>478</c:v>
                </c:pt>
                <c:pt idx="21">
                  <c:v>246</c:v>
                </c:pt>
                <c:pt idx="22">
                  <c:v>10</c:v>
                </c:pt>
                <c:pt idx="23">
                  <c:v>12</c:v>
                </c:pt>
              </c:numCache>
            </c:numRef>
          </c:val>
          <c:smooth val="0"/>
          <c:extLst>
            <c:ext xmlns:c16="http://schemas.microsoft.com/office/drawing/2014/chart" uri="{C3380CC4-5D6E-409C-BE32-E72D297353CC}">
              <c16:uniqueId val="{00000000-4173-46A0-A5B6-2F885B297994}"/>
            </c:ext>
          </c:extLst>
        </c:ser>
        <c:ser>
          <c:idx val="1"/>
          <c:order val="1"/>
          <c:tx>
            <c:strRef>
              <c:f>ANALYSIS!$C$3:$C$4</c:f>
              <c:strCache>
                <c:ptCount val="1"/>
                <c:pt idx="0">
                  <c:v>Basement Lift Entrance 2 (People)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ANALYSIS!$C$5:$C$29</c:f>
              <c:numCache>
                <c:formatCode>General</c:formatCode>
                <c:ptCount val="24"/>
                <c:pt idx="0">
                  <c:v>9</c:v>
                </c:pt>
                <c:pt idx="1">
                  <c:v>20</c:v>
                </c:pt>
                <c:pt idx="2">
                  <c:v>35</c:v>
                </c:pt>
                <c:pt idx="3">
                  <c:v>26</c:v>
                </c:pt>
                <c:pt idx="4">
                  <c:v>29</c:v>
                </c:pt>
                <c:pt idx="5">
                  <c:v>65</c:v>
                </c:pt>
                <c:pt idx="6">
                  <c:v>32</c:v>
                </c:pt>
                <c:pt idx="7">
                  <c:v>23</c:v>
                </c:pt>
                <c:pt idx="8">
                  <c:v>39</c:v>
                </c:pt>
                <c:pt idx="9">
                  <c:v>402</c:v>
                </c:pt>
                <c:pt idx="10">
                  <c:v>440</c:v>
                </c:pt>
                <c:pt idx="11">
                  <c:v>515</c:v>
                </c:pt>
                <c:pt idx="12">
                  <c:v>678</c:v>
                </c:pt>
                <c:pt idx="13">
                  <c:v>747</c:v>
                </c:pt>
                <c:pt idx="14">
                  <c:v>804</c:v>
                </c:pt>
                <c:pt idx="15">
                  <c:v>863</c:v>
                </c:pt>
                <c:pt idx="16">
                  <c:v>745</c:v>
                </c:pt>
                <c:pt idx="17">
                  <c:v>766</c:v>
                </c:pt>
                <c:pt idx="18">
                  <c:v>755</c:v>
                </c:pt>
                <c:pt idx="19">
                  <c:v>630</c:v>
                </c:pt>
                <c:pt idx="20">
                  <c:v>539</c:v>
                </c:pt>
                <c:pt idx="21">
                  <c:v>264</c:v>
                </c:pt>
                <c:pt idx="22">
                  <c:v>18</c:v>
                </c:pt>
                <c:pt idx="23">
                  <c:v>22</c:v>
                </c:pt>
              </c:numCache>
            </c:numRef>
          </c:val>
          <c:smooth val="0"/>
          <c:extLst>
            <c:ext xmlns:c16="http://schemas.microsoft.com/office/drawing/2014/chart" uri="{C3380CC4-5D6E-409C-BE32-E72D297353CC}">
              <c16:uniqueId val="{00000001-4173-46A0-A5B6-2F885B297994}"/>
            </c:ext>
          </c:extLst>
        </c:ser>
        <c:ser>
          <c:idx val="2"/>
          <c:order val="2"/>
          <c:tx>
            <c:strRef>
              <c:f>ANALYSIS!$D$3:$D$4</c:f>
              <c:strCache>
                <c:ptCount val="1"/>
                <c:pt idx="0">
                  <c:v>Basement Staircace (People)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ANALYSIS!$D$5:$D$29</c:f>
              <c:numCache>
                <c:formatCode>General</c:formatCode>
                <c:ptCount val="24"/>
                <c:pt idx="0">
                  <c:v>719</c:v>
                </c:pt>
                <c:pt idx="1">
                  <c:v>600</c:v>
                </c:pt>
                <c:pt idx="2">
                  <c:v>483</c:v>
                </c:pt>
                <c:pt idx="3">
                  <c:v>334</c:v>
                </c:pt>
                <c:pt idx="4">
                  <c:v>463</c:v>
                </c:pt>
                <c:pt idx="5">
                  <c:v>667</c:v>
                </c:pt>
                <c:pt idx="6">
                  <c:v>2595</c:v>
                </c:pt>
                <c:pt idx="7">
                  <c:v>3861</c:v>
                </c:pt>
                <c:pt idx="8">
                  <c:v>5610</c:v>
                </c:pt>
                <c:pt idx="9">
                  <c:v>9081</c:v>
                </c:pt>
                <c:pt idx="10">
                  <c:v>11251</c:v>
                </c:pt>
                <c:pt idx="11">
                  <c:v>13282</c:v>
                </c:pt>
                <c:pt idx="12">
                  <c:v>15402</c:v>
                </c:pt>
                <c:pt idx="13">
                  <c:v>17217</c:v>
                </c:pt>
                <c:pt idx="14">
                  <c:v>18802</c:v>
                </c:pt>
                <c:pt idx="15">
                  <c:v>18690</c:v>
                </c:pt>
                <c:pt idx="16">
                  <c:v>17974</c:v>
                </c:pt>
                <c:pt idx="17">
                  <c:v>17429</c:v>
                </c:pt>
                <c:pt idx="18">
                  <c:v>17458</c:v>
                </c:pt>
                <c:pt idx="19">
                  <c:v>15677</c:v>
                </c:pt>
                <c:pt idx="20">
                  <c:v>12213</c:v>
                </c:pt>
                <c:pt idx="21">
                  <c:v>6705</c:v>
                </c:pt>
                <c:pt idx="22">
                  <c:v>2341</c:v>
                </c:pt>
                <c:pt idx="23">
                  <c:v>1185</c:v>
                </c:pt>
              </c:numCache>
            </c:numRef>
          </c:val>
          <c:smooth val="0"/>
          <c:extLst>
            <c:ext xmlns:c16="http://schemas.microsoft.com/office/drawing/2014/chart" uri="{C3380CC4-5D6E-409C-BE32-E72D297353CC}">
              <c16:uniqueId val="{00000002-4173-46A0-A5B6-2F885B297994}"/>
            </c:ext>
          </c:extLst>
        </c:ser>
        <c:ser>
          <c:idx val="3"/>
          <c:order val="3"/>
          <c:tx>
            <c:strRef>
              <c:f>ANALYSIS!$E$3:$E$4</c:f>
              <c:strCache>
                <c:ptCount val="1"/>
                <c:pt idx="0">
                  <c:v>Chop Bar Entrance (People)</c:v>
                </c:pt>
              </c:strCache>
            </c:strRef>
          </c:tx>
          <c:spPr>
            <a:ln w="22225" cap="rnd">
              <a:solidFill>
                <a:schemeClr val="accent4"/>
              </a:solidFill>
              <a:round/>
            </a:ln>
            <a:effectLst/>
          </c:spPr>
          <c:marker>
            <c:symbol val="x"/>
            <c:size val="6"/>
            <c:spPr>
              <a:noFill/>
              <a:ln w="9525">
                <a:solidFill>
                  <a:schemeClr val="accent4"/>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ANALYSIS!$E$5:$E$29</c:f>
              <c:numCache>
                <c:formatCode>General</c:formatCode>
                <c:ptCount val="24"/>
                <c:pt idx="0">
                  <c:v>2953</c:v>
                </c:pt>
                <c:pt idx="1">
                  <c:v>2254</c:v>
                </c:pt>
                <c:pt idx="2">
                  <c:v>1548</c:v>
                </c:pt>
                <c:pt idx="3">
                  <c:v>1333</c:v>
                </c:pt>
                <c:pt idx="4">
                  <c:v>1030</c:v>
                </c:pt>
                <c:pt idx="5">
                  <c:v>1600</c:v>
                </c:pt>
                <c:pt idx="6">
                  <c:v>3551</c:v>
                </c:pt>
                <c:pt idx="7">
                  <c:v>6833</c:v>
                </c:pt>
                <c:pt idx="8">
                  <c:v>10492</c:v>
                </c:pt>
                <c:pt idx="9">
                  <c:v>14635</c:v>
                </c:pt>
                <c:pt idx="10">
                  <c:v>20201</c:v>
                </c:pt>
                <c:pt idx="11">
                  <c:v>24477</c:v>
                </c:pt>
                <c:pt idx="12">
                  <c:v>29936</c:v>
                </c:pt>
                <c:pt idx="13">
                  <c:v>33146</c:v>
                </c:pt>
                <c:pt idx="14">
                  <c:v>36099</c:v>
                </c:pt>
                <c:pt idx="15">
                  <c:v>37920</c:v>
                </c:pt>
                <c:pt idx="16">
                  <c:v>37085</c:v>
                </c:pt>
                <c:pt idx="17">
                  <c:v>36590</c:v>
                </c:pt>
                <c:pt idx="18">
                  <c:v>38287</c:v>
                </c:pt>
                <c:pt idx="19">
                  <c:v>37305</c:v>
                </c:pt>
                <c:pt idx="20">
                  <c:v>30550</c:v>
                </c:pt>
                <c:pt idx="21">
                  <c:v>21498</c:v>
                </c:pt>
                <c:pt idx="22">
                  <c:v>12652</c:v>
                </c:pt>
                <c:pt idx="23">
                  <c:v>5355</c:v>
                </c:pt>
              </c:numCache>
            </c:numRef>
          </c:val>
          <c:smooth val="0"/>
          <c:extLst>
            <c:ext xmlns:c16="http://schemas.microsoft.com/office/drawing/2014/chart" uri="{C3380CC4-5D6E-409C-BE32-E72D297353CC}">
              <c16:uniqueId val="{00000003-4173-46A0-A5B6-2F885B297994}"/>
            </c:ext>
          </c:extLst>
        </c:ser>
        <c:ser>
          <c:idx val="4"/>
          <c:order val="4"/>
          <c:tx>
            <c:strRef>
              <c:f>ANALYSIS!$F$3:$F$4</c:f>
              <c:strCache>
                <c:ptCount val="1"/>
                <c:pt idx="0">
                  <c:v>Game Entrance (People)</c:v>
                </c:pt>
              </c:strCache>
            </c:strRef>
          </c:tx>
          <c:spPr>
            <a:ln w="22225" cap="rnd">
              <a:solidFill>
                <a:schemeClr val="accent5"/>
              </a:solidFill>
              <a:round/>
            </a:ln>
            <a:effectLst/>
          </c:spPr>
          <c:marker>
            <c:symbol val="star"/>
            <c:size val="6"/>
            <c:spPr>
              <a:noFill/>
              <a:ln w="9525">
                <a:solidFill>
                  <a:schemeClr val="accent5"/>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ANALYSIS!$F$5:$F$29</c:f>
              <c:numCache>
                <c:formatCode>General</c:formatCode>
                <c:ptCount val="24"/>
                <c:pt idx="0">
                  <c:v>988</c:v>
                </c:pt>
                <c:pt idx="1">
                  <c:v>640</c:v>
                </c:pt>
                <c:pt idx="2">
                  <c:v>287</c:v>
                </c:pt>
                <c:pt idx="3">
                  <c:v>85</c:v>
                </c:pt>
                <c:pt idx="4">
                  <c:v>103</c:v>
                </c:pt>
                <c:pt idx="5">
                  <c:v>121</c:v>
                </c:pt>
                <c:pt idx="6">
                  <c:v>163</c:v>
                </c:pt>
                <c:pt idx="7">
                  <c:v>409</c:v>
                </c:pt>
                <c:pt idx="8">
                  <c:v>782</c:v>
                </c:pt>
                <c:pt idx="9">
                  <c:v>1122</c:v>
                </c:pt>
                <c:pt idx="10">
                  <c:v>1589</c:v>
                </c:pt>
                <c:pt idx="11">
                  <c:v>1981</c:v>
                </c:pt>
                <c:pt idx="12">
                  <c:v>2242</c:v>
                </c:pt>
                <c:pt idx="13">
                  <c:v>1985</c:v>
                </c:pt>
                <c:pt idx="14">
                  <c:v>2135</c:v>
                </c:pt>
                <c:pt idx="15">
                  <c:v>2424</c:v>
                </c:pt>
                <c:pt idx="16">
                  <c:v>3480</c:v>
                </c:pt>
                <c:pt idx="17">
                  <c:v>6196</c:v>
                </c:pt>
                <c:pt idx="18">
                  <c:v>7231</c:v>
                </c:pt>
                <c:pt idx="19">
                  <c:v>5458</c:v>
                </c:pt>
                <c:pt idx="20">
                  <c:v>3435</c:v>
                </c:pt>
                <c:pt idx="21">
                  <c:v>816</c:v>
                </c:pt>
                <c:pt idx="22">
                  <c:v>453</c:v>
                </c:pt>
                <c:pt idx="23">
                  <c:v>886</c:v>
                </c:pt>
              </c:numCache>
            </c:numRef>
          </c:val>
          <c:smooth val="0"/>
          <c:extLst>
            <c:ext xmlns:c16="http://schemas.microsoft.com/office/drawing/2014/chart" uri="{C3380CC4-5D6E-409C-BE32-E72D297353CC}">
              <c16:uniqueId val="{00000004-4173-46A0-A5B6-2F885B297994}"/>
            </c:ext>
          </c:extLst>
        </c:ser>
        <c:ser>
          <c:idx val="5"/>
          <c:order val="5"/>
          <c:tx>
            <c:strRef>
              <c:f>ANALYSIS!$G$3:$G$4</c:f>
              <c:strCache>
                <c:ptCount val="1"/>
                <c:pt idx="0">
                  <c:v>Shoprite Entrance 1 FNB (People)</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ANALYSIS!$G$5:$G$29</c:f>
              <c:numCache>
                <c:formatCode>General</c:formatCode>
                <c:ptCount val="24"/>
                <c:pt idx="0">
                  <c:v>148</c:v>
                </c:pt>
                <c:pt idx="1">
                  <c:v>238</c:v>
                </c:pt>
                <c:pt idx="2">
                  <c:v>271</c:v>
                </c:pt>
                <c:pt idx="3">
                  <c:v>170</c:v>
                </c:pt>
                <c:pt idx="4">
                  <c:v>143</c:v>
                </c:pt>
                <c:pt idx="5">
                  <c:v>210</c:v>
                </c:pt>
                <c:pt idx="6">
                  <c:v>272</c:v>
                </c:pt>
                <c:pt idx="7">
                  <c:v>901</c:v>
                </c:pt>
                <c:pt idx="8">
                  <c:v>1944</c:v>
                </c:pt>
                <c:pt idx="9">
                  <c:v>2400</c:v>
                </c:pt>
                <c:pt idx="10">
                  <c:v>3041</c:v>
                </c:pt>
                <c:pt idx="11">
                  <c:v>3616</c:v>
                </c:pt>
                <c:pt idx="12">
                  <c:v>4291</c:v>
                </c:pt>
                <c:pt idx="13">
                  <c:v>4609</c:v>
                </c:pt>
                <c:pt idx="14">
                  <c:v>4345</c:v>
                </c:pt>
                <c:pt idx="15">
                  <c:v>4203</c:v>
                </c:pt>
                <c:pt idx="16">
                  <c:v>3922</c:v>
                </c:pt>
                <c:pt idx="17">
                  <c:v>3232</c:v>
                </c:pt>
                <c:pt idx="18">
                  <c:v>2752</c:v>
                </c:pt>
                <c:pt idx="19">
                  <c:v>2256</c:v>
                </c:pt>
                <c:pt idx="20">
                  <c:v>1618</c:v>
                </c:pt>
                <c:pt idx="21">
                  <c:v>676</c:v>
                </c:pt>
                <c:pt idx="22">
                  <c:v>256</c:v>
                </c:pt>
                <c:pt idx="23">
                  <c:v>226</c:v>
                </c:pt>
              </c:numCache>
            </c:numRef>
          </c:val>
          <c:smooth val="0"/>
          <c:extLst>
            <c:ext xmlns:c16="http://schemas.microsoft.com/office/drawing/2014/chart" uri="{C3380CC4-5D6E-409C-BE32-E72D297353CC}">
              <c16:uniqueId val="{00000005-4173-46A0-A5B6-2F885B297994}"/>
            </c:ext>
          </c:extLst>
        </c:ser>
        <c:ser>
          <c:idx val="6"/>
          <c:order val="6"/>
          <c:tx>
            <c:strRef>
              <c:f>ANALYSIS!$H$3:$H$4</c:f>
              <c:strCache>
                <c:ptCount val="1"/>
                <c:pt idx="0">
                  <c:v>Shoprite Entrance 2 Main (People)</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ANALYSIS!$H$5:$H$29</c:f>
              <c:numCache>
                <c:formatCode>General</c:formatCode>
                <c:ptCount val="24"/>
                <c:pt idx="0">
                  <c:v>689</c:v>
                </c:pt>
                <c:pt idx="1">
                  <c:v>822</c:v>
                </c:pt>
                <c:pt idx="2">
                  <c:v>917</c:v>
                </c:pt>
                <c:pt idx="3">
                  <c:v>780</c:v>
                </c:pt>
                <c:pt idx="4">
                  <c:v>679</c:v>
                </c:pt>
                <c:pt idx="5">
                  <c:v>712</c:v>
                </c:pt>
                <c:pt idx="6">
                  <c:v>2506</c:v>
                </c:pt>
                <c:pt idx="7">
                  <c:v>7941</c:v>
                </c:pt>
                <c:pt idx="8">
                  <c:v>21500</c:v>
                </c:pt>
                <c:pt idx="9">
                  <c:v>41129</c:v>
                </c:pt>
                <c:pt idx="10">
                  <c:v>48921</c:v>
                </c:pt>
                <c:pt idx="11">
                  <c:v>56133</c:v>
                </c:pt>
                <c:pt idx="12">
                  <c:v>61194</c:v>
                </c:pt>
                <c:pt idx="13">
                  <c:v>62269</c:v>
                </c:pt>
                <c:pt idx="14">
                  <c:v>62339</c:v>
                </c:pt>
                <c:pt idx="15">
                  <c:v>61996</c:v>
                </c:pt>
                <c:pt idx="16">
                  <c:v>61026</c:v>
                </c:pt>
                <c:pt idx="17">
                  <c:v>55284</c:v>
                </c:pt>
                <c:pt idx="18">
                  <c:v>54614</c:v>
                </c:pt>
                <c:pt idx="19">
                  <c:v>49248</c:v>
                </c:pt>
                <c:pt idx="20">
                  <c:v>35168</c:v>
                </c:pt>
                <c:pt idx="21">
                  <c:v>11035</c:v>
                </c:pt>
                <c:pt idx="22">
                  <c:v>2483</c:v>
                </c:pt>
                <c:pt idx="23">
                  <c:v>1023</c:v>
                </c:pt>
              </c:numCache>
            </c:numRef>
          </c:val>
          <c:smooth val="0"/>
          <c:extLst>
            <c:ext xmlns:c16="http://schemas.microsoft.com/office/drawing/2014/chart" uri="{C3380CC4-5D6E-409C-BE32-E72D297353CC}">
              <c16:uniqueId val="{00000006-4173-46A0-A5B6-2F885B297994}"/>
            </c:ext>
          </c:extLst>
        </c:ser>
        <c:ser>
          <c:idx val="7"/>
          <c:order val="7"/>
          <c:tx>
            <c:strRef>
              <c:f>ANALYSIS!$I$3:$I$4</c:f>
              <c:strCache>
                <c:ptCount val="1"/>
                <c:pt idx="0">
                  <c:v>Shoprite Entrance 3 Foods Inn (People)</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ANALYSIS!$I$5:$I$29</c:f>
              <c:numCache>
                <c:formatCode>General</c:formatCode>
                <c:ptCount val="24"/>
                <c:pt idx="0">
                  <c:v>696</c:v>
                </c:pt>
                <c:pt idx="1">
                  <c:v>684</c:v>
                </c:pt>
                <c:pt idx="2">
                  <c:v>535</c:v>
                </c:pt>
                <c:pt idx="3">
                  <c:v>374</c:v>
                </c:pt>
                <c:pt idx="4">
                  <c:v>318</c:v>
                </c:pt>
                <c:pt idx="5">
                  <c:v>166</c:v>
                </c:pt>
                <c:pt idx="6">
                  <c:v>306</c:v>
                </c:pt>
                <c:pt idx="7">
                  <c:v>1092</c:v>
                </c:pt>
                <c:pt idx="8">
                  <c:v>2340</c:v>
                </c:pt>
                <c:pt idx="9">
                  <c:v>4359</c:v>
                </c:pt>
                <c:pt idx="10">
                  <c:v>7061</c:v>
                </c:pt>
                <c:pt idx="11">
                  <c:v>9856</c:v>
                </c:pt>
                <c:pt idx="12">
                  <c:v>13132</c:v>
                </c:pt>
                <c:pt idx="13">
                  <c:v>16261</c:v>
                </c:pt>
                <c:pt idx="14">
                  <c:v>18086</c:v>
                </c:pt>
                <c:pt idx="15">
                  <c:v>18958</c:v>
                </c:pt>
                <c:pt idx="16">
                  <c:v>19666</c:v>
                </c:pt>
                <c:pt idx="17">
                  <c:v>20259</c:v>
                </c:pt>
                <c:pt idx="18">
                  <c:v>22447</c:v>
                </c:pt>
                <c:pt idx="19">
                  <c:v>22967</c:v>
                </c:pt>
                <c:pt idx="20">
                  <c:v>21052</c:v>
                </c:pt>
                <c:pt idx="21">
                  <c:v>15939</c:v>
                </c:pt>
                <c:pt idx="22">
                  <c:v>6405</c:v>
                </c:pt>
                <c:pt idx="23">
                  <c:v>2453</c:v>
                </c:pt>
              </c:numCache>
            </c:numRef>
          </c:val>
          <c:smooth val="0"/>
          <c:extLst>
            <c:ext xmlns:c16="http://schemas.microsoft.com/office/drawing/2014/chart" uri="{C3380CC4-5D6E-409C-BE32-E72D297353CC}">
              <c16:uniqueId val="{00000007-4173-46A0-A5B6-2F885B297994}"/>
            </c:ext>
          </c:extLst>
        </c:ser>
        <c:ser>
          <c:idx val="8"/>
          <c:order val="8"/>
          <c:tx>
            <c:strRef>
              <c:f>ANALYSIS!$J$3:$J$4</c:f>
              <c:strCache>
                <c:ptCount val="1"/>
                <c:pt idx="0">
                  <c:v>Stanbic Bank (People)</c:v>
                </c:pt>
              </c:strCache>
            </c:strRef>
          </c:tx>
          <c:spPr>
            <a:ln w="22225" cap="rnd">
              <a:solidFill>
                <a:schemeClr val="accent3">
                  <a:lumMod val="60000"/>
                </a:schemeClr>
              </a:solidFill>
              <a:round/>
            </a:ln>
            <a:effectLst/>
          </c:spPr>
          <c:marker>
            <c:symbol val="dash"/>
            <c:size val="6"/>
            <c:spPr>
              <a:solidFill>
                <a:schemeClr val="accent3">
                  <a:lumMod val="60000"/>
                </a:schemeClr>
              </a:solidFill>
              <a:ln w="9525">
                <a:solidFill>
                  <a:schemeClr val="accent3">
                    <a:lumMod val="60000"/>
                  </a:schemeClr>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ANALYSIS!$J$5:$J$29</c:f>
              <c:numCache>
                <c:formatCode>General</c:formatCode>
                <c:ptCount val="24"/>
                <c:pt idx="0">
                  <c:v>178</c:v>
                </c:pt>
                <c:pt idx="1">
                  <c:v>92</c:v>
                </c:pt>
                <c:pt idx="2">
                  <c:v>65</c:v>
                </c:pt>
                <c:pt idx="3">
                  <c:v>52</c:v>
                </c:pt>
                <c:pt idx="4">
                  <c:v>175</c:v>
                </c:pt>
                <c:pt idx="5">
                  <c:v>457</c:v>
                </c:pt>
                <c:pt idx="6">
                  <c:v>1219</c:v>
                </c:pt>
                <c:pt idx="7">
                  <c:v>1533</c:v>
                </c:pt>
                <c:pt idx="8">
                  <c:v>2719</c:v>
                </c:pt>
                <c:pt idx="9">
                  <c:v>4949</c:v>
                </c:pt>
                <c:pt idx="10">
                  <c:v>5616</c:v>
                </c:pt>
                <c:pt idx="11">
                  <c:v>5928</c:v>
                </c:pt>
                <c:pt idx="12">
                  <c:v>5948</c:v>
                </c:pt>
                <c:pt idx="13">
                  <c:v>5900</c:v>
                </c:pt>
                <c:pt idx="14">
                  <c:v>5784</c:v>
                </c:pt>
                <c:pt idx="15">
                  <c:v>5769</c:v>
                </c:pt>
                <c:pt idx="16">
                  <c:v>5257</c:v>
                </c:pt>
                <c:pt idx="17">
                  <c:v>2990</c:v>
                </c:pt>
                <c:pt idx="18">
                  <c:v>2225</c:v>
                </c:pt>
                <c:pt idx="19">
                  <c:v>1394</c:v>
                </c:pt>
                <c:pt idx="20">
                  <c:v>1024</c:v>
                </c:pt>
                <c:pt idx="21">
                  <c:v>654</c:v>
                </c:pt>
                <c:pt idx="22">
                  <c:v>560</c:v>
                </c:pt>
                <c:pt idx="23">
                  <c:v>411</c:v>
                </c:pt>
              </c:numCache>
            </c:numRef>
          </c:val>
          <c:smooth val="0"/>
          <c:extLst>
            <c:ext xmlns:c16="http://schemas.microsoft.com/office/drawing/2014/chart" uri="{C3380CC4-5D6E-409C-BE32-E72D297353CC}">
              <c16:uniqueId val="{00000008-4173-46A0-A5B6-2F885B297994}"/>
            </c:ext>
          </c:extLst>
        </c:ser>
        <c:ser>
          <c:idx val="9"/>
          <c:order val="9"/>
          <c:tx>
            <c:strRef>
              <c:f>ANALYSIS!$K$3:$K$4</c:f>
              <c:strCache>
                <c:ptCount val="1"/>
                <c:pt idx="0">
                  <c:v>Sweet Roses Entrance (People)</c:v>
                </c:pt>
              </c:strCache>
            </c:strRef>
          </c:tx>
          <c:spPr>
            <a:ln w="22225" cap="rnd">
              <a:solidFill>
                <a:schemeClr val="accent4">
                  <a:lumMod val="60000"/>
                </a:schemeClr>
              </a:solidFill>
              <a:round/>
            </a:ln>
            <a:effectLst/>
          </c:spPr>
          <c:marker>
            <c:symbol val="diamond"/>
            <c:size val="6"/>
            <c:spPr>
              <a:solidFill>
                <a:schemeClr val="accent4">
                  <a:lumMod val="60000"/>
                </a:schemeClr>
              </a:solidFill>
              <a:ln w="9525">
                <a:solidFill>
                  <a:schemeClr val="accent4">
                    <a:lumMod val="60000"/>
                  </a:schemeClr>
                </a:solidFill>
                <a:round/>
              </a:ln>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ANALYSIS!$K$5:$K$29</c:f>
              <c:numCache>
                <c:formatCode>General</c:formatCode>
                <c:ptCount val="24"/>
                <c:pt idx="0">
                  <c:v>1888</c:v>
                </c:pt>
                <c:pt idx="1">
                  <c:v>1567</c:v>
                </c:pt>
                <c:pt idx="2">
                  <c:v>2671</c:v>
                </c:pt>
                <c:pt idx="3">
                  <c:v>3144</c:v>
                </c:pt>
                <c:pt idx="4">
                  <c:v>1939</c:v>
                </c:pt>
                <c:pt idx="5">
                  <c:v>562</c:v>
                </c:pt>
                <c:pt idx="6">
                  <c:v>1151</c:v>
                </c:pt>
                <c:pt idx="7">
                  <c:v>2744</c:v>
                </c:pt>
                <c:pt idx="8">
                  <c:v>3203</c:v>
                </c:pt>
                <c:pt idx="9">
                  <c:v>4751</c:v>
                </c:pt>
                <c:pt idx="10">
                  <c:v>7952</c:v>
                </c:pt>
                <c:pt idx="11">
                  <c:v>11596</c:v>
                </c:pt>
                <c:pt idx="12">
                  <c:v>15551</c:v>
                </c:pt>
                <c:pt idx="13">
                  <c:v>19302</c:v>
                </c:pt>
                <c:pt idx="14">
                  <c:v>22605</c:v>
                </c:pt>
                <c:pt idx="15">
                  <c:v>24910</c:v>
                </c:pt>
                <c:pt idx="16">
                  <c:v>27535</c:v>
                </c:pt>
                <c:pt idx="17">
                  <c:v>29353</c:v>
                </c:pt>
                <c:pt idx="18">
                  <c:v>31108</c:v>
                </c:pt>
                <c:pt idx="19">
                  <c:v>30482</c:v>
                </c:pt>
                <c:pt idx="20">
                  <c:v>27488</c:v>
                </c:pt>
                <c:pt idx="21">
                  <c:v>18492</c:v>
                </c:pt>
                <c:pt idx="22">
                  <c:v>7464</c:v>
                </c:pt>
                <c:pt idx="23">
                  <c:v>4368</c:v>
                </c:pt>
              </c:numCache>
            </c:numRef>
          </c:val>
          <c:smooth val="0"/>
          <c:extLst>
            <c:ext xmlns:c16="http://schemas.microsoft.com/office/drawing/2014/chart" uri="{C3380CC4-5D6E-409C-BE32-E72D297353CC}">
              <c16:uniqueId val="{00000009-4173-46A0-A5B6-2F885B297994}"/>
            </c:ext>
          </c:extLst>
        </c:ser>
        <c:dLbls>
          <c:showLegendKey val="0"/>
          <c:showVal val="0"/>
          <c:showCatName val="0"/>
          <c:showSerName val="0"/>
          <c:showPercent val="0"/>
          <c:showBubbleSize val="0"/>
        </c:dLbls>
        <c:marker val="1"/>
        <c:smooth val="0"/>
        <c:axId val="1597942175"/>
        <c:axId val="1597940927"/>
      </c:lineChart>
      <c:catAx>
        <c:axId val="15979421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597940927"/>
        <c:crosses val="autoZero"/>
        <c:auto val="1"/>
        <c:lblAlgn val="ctr"/>
        <c:lblOffset val="100"/>
        <c:noMultiLvlLbl val="0"/>
      </c:catAx>
      <c:valAx>
        <c:axId val="1597940927"/>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7942175"/>
        <c:crosses val="autoZero"/>
        <c:crossBetween val="between"/>
      </c:valAx>
      <c:spPr>
        <a:noFill/>
        <a:ln>
          <a:noFill/>
        </a:ln>
        <a:effectLst/>
      </c:spPr>
    </c:plotArea>
    <c:legend>
      <c:legendPos val="r"/>
      <c:layout>
        <c:manualLayout>
          <c:xMode val="edge"/>
          <c:yMode val="edge"/>
          <c:x val="0.71709153852427454"/>
          <c:y val="0.14758515937635577"/>
          <c:w val="0.26927984381103365"/>
          <c:h val="0.783261611221598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(Autosaved).xlsx]ANALYSIS!PivotTable10</c:name>
    <c:fmtId val="2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ANALYSIS!$B$99</c:f>
              <c:strCache>
                <c:ptCount val="1"/>
                <c:pt idx="0">
                  <c:v>Sum of In</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38100" dist="25400" dir="5400000" rotWithShape="0">
                <a:srgbClr val="000000">
                  <a:alpha val="35000"/>
                </a:srgbClr>
              </a:outerShdw>
            </a:effectLst>
          </c:spPr>
          <c:invertIfNegative val="0"/>
          <c:cat>
            <c:strRef>
              <c:f>ANALYSIS!$A$100:$A$106</c:f>
              <c:strCache>
                <c:ptCount val="6"/>
                <c:pt idx="0">
                  <c:v>Jan</c:v>
                </c:pt>
                <c:pt idx="1">
                  <c:v>Feb</c:v>
                </c:pt>
                <c:pt idx="2">
                  <c:v>Mar</c:v>
                </c:pt>
                <c:pt idx="3">
                  <c:v>Apr</c:v>
                </c:pt>
                <c:pt idx="4">
                  <c:v>May</c:v>
                </c:pt>
                <c:pt idx="5">
                  <c:v>Jun</c:v>
                </c:pt>
              </c:strCache>
            </c:strRef>
          </c:cat>
          <c:val>
            <c:numRef>
              <c:f>ANALYSIS!$B$100:$B$106</c:f>
              <c:numCache>
                <c:formatCode>General</c:formatCode>
                <c:ptCount val="6"/>
                <c:pt idx="0">
                  <c:v>391418</c:v>
                </c:pt>
                <c:pt idx="1">
                  <c:v>282480</c:v>
                </c:pt>
                <c:pt idx="2">
                  <c:v>344554</c:v>
                </c:pt>
                <c:pt idx="3">
                  <c:v>351597</c:v>
                </c:pt>
                <c:pt idx="4">
                  <c:v>340630</c:v>
                </c:pt>
                <c:pt idx="5">
                  <c:v>341746</c:v>
                </c:pt>
              </c:numCache>
            </c:numRef>
          </c:val>
          <c:extLst>
            <c:ext xmlns:c16="http://schemas.microsoft.com/office/drawing/2014/chart" uri="{C3380CC4-5D6E-409C-BE32-E72D297353CC}">
              <c16:uniqueId val="{00000000-546A-4E30-8C21-320788C41D75}"/>
            </c:ext>
          </c:extLst>
        </c:ser>
        <c:ser>
          <c:idx val="1"/>
          <c:order val="1"/>
          <c:tx>
            <c:strRef>
              <c:f>ANALYSIS!$C$99</c:f>
              <c:strCache>
                <c:ptCount val="1"/>
                <c:pt idx="0">
                  <c:v>Sum of Out</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38100" dist="25400" dir="5400000" rotWithShape="0">
                <a:srgbClr val="000000">
                  <a:alpha val="35000"/>
                </a:srgbClr>
              </a:outerShdw>
            </a:effectLst>
          </c:spPr>
          <c:invertIfNegative val="0"/>
          <c:cat>
            <c:strRef>
              <c:f>ANALYSIS!$A$100:$A$106</c:f>
              <c:strCache>
                <c:ptCount val="6"/>
                <c:pt idx="0">
                  <c:v>Jan</c:v>
                </c:pt>
                <c:pt idx="1">
                  <c:v>Feb</c:v>
                </c:pt>
                <c:pt idx="2">
                  <c:v>Mar</c:v>
                </c:pt>
                <c:pt idx="3">
                  <c:v>Apr</c:v>
                </c:pt>
                <c:pt idx="4">
                  <c:v>May</c:v>
                </c:pt>
                <c:pt idx="5">
                  <c:v>Jun</c:v>
                </c:pt>
              </c:strCache>
            </c:strRef>
          </c:cat>
          <c:val>
            <c:numRef>
              <c:f>ANALYSIS!$C$100:$C$106</c:f>
              <c:numCache>
                <c:formatCode>General</c:formatCode>
                <c:ptCount val="6"/>
                <c:pt idx="0">
                  <c:v>403796</c:v>
                </c:pt>
                <c:pt idx="1">
                  <c:v>294326</c:v>
                </c:pt>
                <c:pt idx="2">
                  <c:v>342278</c:v>
                </c:pt>
                <c:pt idx="3">
                  <c:v>349265</c:v>
                </c:pt>
                <c:pt idx="4">
                  <c:v>340096</c:v>
                </c:pt>
                <c:pt idx="5">
                  <c:v>337025</c:v>
                </c:pt>
              </c:numCache>
            </c:numRef>
          </c:val>
          <c:extLst>
            <c:ext xmlns:c16="http://schemas.microsoft.com/office/drawing/2014/chart" uri="{C3380CC4-5D6E-409C-BE32-E72D297353CC}">
              <c16:uniqueId val="{00000001-546A-4E30-8C21-320788C41D75}"/>
            </c:ext>
          </c:extLst>
        </c:ser>
        <c:dLbls>
          <c:showLegendKey val="0"/>
          <c:showVal val="0"/>
          <c:showCatName val="0"/>
          <c:showSerName val="0"/>
          <c:showPercent val="0"/>
          <c:showBubbleSize val="0"/>
        </c:dLbls>
        <c:gapWidth val="100"/>
        <c:overlap val="-24"/>
        <c:axId val="1231067327"/>
        <c:axId val="1245247471"/>
      </c:barChart>
      <c:catAx>
        <c:axId val="123106732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45247471"/>
        <c:crosses val="autoZero"/>
        <c:auto val="1"/>
        <c:lblAlgn val="ctr"/>
        <c:lblOffset val="100"/>
        <c:noMultiLvlLbl val="0"/>
      </c:catAx>
      <c:valAx>
        <c:axId val="124524747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3106732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PowerPoint]ANALYSIS!PivotTable4</c:name>
    <c:fmtId val="-1"/>
  </c:pivotSource>
  <c:chart>
    <c:autoTitleDeleted val="1"/>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dLblPos val="inEnd"/>
          <c:showLegendKey val="0"/>
          <c:showVal val="1"/>
          <c:showCatName val="0"/>
          <c:showSerName val="0"/>
          <c:showPercent val="1"/>
          <c:showBubbleSize val="0"/>
          <c:extLst>
            <c:ext xmlns:c15="http://schemas.microsoft.com/office/drawing/2012/chart" uri="{CE6537A1-D6FC-4f65-9D91-7224C49458BB}"/>
          </c:extLst>
        </c:dLbl>
      </c:pivotFmt>
      <c:pivotFmt>
        <c:idx val="4"/>
      </c:pivotFmt>
      <c:pivotFmt>
        <c:idx val="5"/>
      </c:pivotFmt>
      <c:pivotFmt>
        <c:idx val="6"/>
        <c:dLbl>
          <c:idx val="0"/>
          <c:layout>
            <c:manualLayout>
              <c:x val="-1.4705096354905934E-2"/>
              <c:y val="0.15273676424664789"/>
            </c:manualLayout>
          </c:layout>
          <c:dLblPos val="bestFit"/>
          <c:showLegendKey val="0"/>
          <c:showVal val="1"/>
          <c:showCatName val="0"/>
          <c:showSerName val="0"/>
          <c:showPercent val="1"/>
          <c:showBubbleSize val="0"/>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2"/>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3"/>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4"/>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6"/>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8"/>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0"/>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7"/>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9"/>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1"/>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8"/>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0"/>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2"/>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s>
    <c:plotArea>
      <c:layout>
        <c:manualLayout>
          <c:layoutTarget val="inner"/>
          <c:xMode val="edge"/>
          <c:yMode val="edge"/>
          <c:x val="0.10095703319358357"/>
          <c:y val="0.23072597196911684"/>
          <c:w val="0.47288822047805595"/>
          <c:h val="0.71618571019274824"/>
        </c:manualLayout>
      </c:layout>
      <c:pieChart>
        <c:varyColors val="1"/>
        <c:ser>
          <c:idx val="0"/>
          <c:order val="0"/>
          <c:tx>
            <c:strRef>
              <c:f>ANALYSIS!$B$32</c:f>
              <c:strCache>
                <c:ptCount val="1"/>
                <c:pt idx="0">
                  <c:v>Total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A7C-4295-AAB4-CE55412F433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A7C-4295-AAB4-CE55412F4333}"/>
              </c:ext>
            </c:extLst>
          </c:dPt>
          <c:dPt>
            <c:idx val="2"/>
            <c:bubble3D val="0"/>
            <c:explosion val="37"/>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A7C-4295-AAB4-CE55412F4333}"/>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2A7C-4295-AAB4-CE55412F4333}"/>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2A7C-4295-AAB4-CE55412F4333}"/>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2A7C-4295-AAB4-CE55412F4333}"/>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2A7C-4295-AAB4-CE55412F4333}"/>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2A7C-4295-AAB4-CE55412F4333}"/>
              </c:ext>
            </c:extLst>
          </c:dPt>
          <c:dPt>
            <c:idx val="8"/>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1-2A7C-4295-AAB4-CE55412F4333}"/>
              </c:ext>
            </c:extLst>
          </c:dPt>
          <c:dPt>
            <c:idx val="9"/>
            <c:bubble3D val="0"/>
            <c:explosion val="34"/>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3-2A7C-4295-AAB4-CE55412F433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ANALYSIS!$A$33:$A$43</c:f>
              <c:strCache>
                <c:ptCount val="10"/>
                <c:pt idx="0">
                  <c:v>BL1</c:v>
                </c:pt>
                <c:pt idx="1">
                  <c:v>BL2</c:v>
                </c:pt>
                <c:pt idx="2">
                  <c:v>B5</c:v>
                </c:pt>
                <c:pt idx="3">
                  <c:v>CB</c:v>
                </c:pt>
                <c:pt idx="4">
                  <c:v>Grand Total</c:v>
                </c:pt>
                <c:pt idx="5">
                  <c:v>S1</c:v>
                </c:pt>
                <c:pt idx="6">
                  <c:v>S2</c:v>
                </c:pt>
                <c:pt idx="7">
                  <c:v>S3</c:v>
                </c:pt>
                <c:pt idx="8">
                  <c:v>SB</c:v>
                </c:pt>
                <c:pt idx="9">
                  <c:v>SR</c:v>
                </c:pt>
              </c:strCache>
            </c:strRef>
          </c:cat>
          <c:val>
            <c:numRef>
              <c:f>ANALYSIS!$B$33:$B$43</c:f>
              <c:numCache>
                <c:formatCode>General</c:formatCode>
                <c:ptCount val="10"/>
                <c:pt idx="0">
                  <c:v>7294</c:v>
                </c:pt>
                <c:pt idx="1">
                  <c:v>8466</c:v>
                </c:pt>
                <c:pt idx="2">
                  <c:v>210039</c:v>
                </c:pt>
                <c:pt idx="3">
                  <c:v>447330</c:v>
                </c:pt>
                <c:pt idx="4">
                  <c:v>45011</c:v>
                </c:pt>
                <c:pt idx="5">
                  <c:v>45740</c:v>
                </c:pt>
                <c:pt idx="6">
                  <c:v>700408</c:v>
                </c:pt>
                <c:pt idx="7">
                  <c:v>225412</c:v>
                </c:pt>
                <c:pt idx="8">
                  <c:v>60899</c:v>
                </c:pt>
                <c:pt idx="9">
                  <c:v>301826</c:v>
                </c:pt>
              </c:numCache>
            </c:numRef>
          </c:val>
          <c:extLst>
            <c:ext xmlns:c16="http://schemas.microsoft.com/office/drawing/2014/chart" uri="{C3380CC4-5D6E-409C-BE32-E72D297353CC}">
              <c16:uniqueId val="{00000014-2A7C-4295-AAB4-CE55412F433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(Autosaved).xlsx]ANALYSIS!PivotTable12</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D61A9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361041155421899"/>
          <c:y val="2.2207167354906861E-2"/>
          <c:w val="0.72757174071141917"/>
          <c:h val="0.79602897453537813"/>
        </c:manualLayout>
      </c:layout>
      <c:lineChart>
        <c:grouping val="standard"/>
        <c:varyColors val="0"/>
        <c:ser>
          <c:idx val="0"/>
          <c:order val="0"/>
          <c:tx>
            <c:strRef>
              <c:f>ANALYSIS!$B$109</c:f>
              <c:strCache>
                <c:ptCount val="1"/>
                <c:pt idx="0">
                  <c:v>Total</c:v>
                </c:pt>
              </c:strCache>
            </c:strRef>
          </c:tx>
          <c:spPr>
            <a:ln w="28575" cap="rnd">
              <a:solidFill>
                <a:schemeClr val="accent1"/>
              </a:solidFill>
              <a:round/>
            </a:ln>
            <a:effectLst/>
          </c:spPr>
          <c:marker>
            <c:symbol val="none"/>
          </c:marker>
          <c:trendline>
            <c:spPr>
              <a:ln w="12700" cap="rnd" cmpd="sng" algn="ctr">
                <a:solidFill>
                  <a:schemeClr val="accent6">
                    <a:lumMod val="50000"/>
                  </a:schemeClr>
                </a:solidFill>
                <a:prstDash val="solid"/>
              </a:ln>
              <a:effectLst/>
            </c:spPr>
            <c:trendlineType val="linear"/>
            <c:dispRSqr val="0"/>
            <c:dispEq val="0"/>
          </c:trendline>
          <c:cat>
            <c:strRef>
              <c:f>ANALYSIS!$A$110:$A$291</c:f>
              <c:strCache>
                <c:ptCount val="181"/>
                <c:pt idx="0">
                  <c:v>01 Jan</c:v>
                </c:pt>
                <c:pt idx="1">
                  <c:v>02 Jan</c:v>
                </c:pt>
                <c:pt idx="2">
                  <c:v>03 Jan</c:v>
                </c:pt>
                <c:pt idx="3">
                  <c:v>04 Jan</c:v>
                </c:pt>
                <c:pt idx="4">
                  <c:v>05 Jan</c:v>
                </c:pt>
                <c:pt idx="5">
                  <c:v>06 Jan</c:v>
                </c:pt>
                <c:pt idx="6">
                  <c:v>07 Jan</c:v>
                </c:pt>
                <c:pt idx="7">
                  <c:v>08 Jan</c:v>
                </c:pt>
                <c:pt idx="8">
                  <c:v>09 Jan</c:v>
                </c:pt>
                <c:pt idx="9">
                  <c:v>10 Jan</c:v>
                </c:pt>
                <c:pt idx="10">
                  <c:v>11 Jan</c:v>
                </c:pt>
                <c:pt idx="11">
                  <c:v>12 Jan</c:v>
                </c:pt>
                <c:pt idx="12">
                  <c:v>13 Jan</c:v>
                </c:pt>
                <c:pt idx="13">
                  <c:v>14 Jan</c:v>
                </c:pt>
                <c:pt idx="14">
                  <c:v>15 Jan</c:v>
                </c:pt>
                <c:pt idx="15">
                  <c:v>16 Jan</c:v>
                </c:pt>
                <c:pt idx="16">
                  <c:v>17 Jan</c:v>
                </c:pt>
                <c:pt idx="17">
                  <c:v>18 Jan</c:v>
                </c:pt>
                <c:pt idx="18">
                  <c:v>19 Jan</c:v>
                </c:pt>
                <c:pt idx="19">
                  <c:v>20 Jan</c:v>
                </c:pt>
                <c:pt idx="20">
                  <c:v>21 Jan</c:v>
                </c:pt>
                <c:pt idx="21">
                  <c:v>22 Jan</c:v>
                </c:pt>
                <c:pt idx="22">
                  <c:v>23 Jan</c:v>
                </c:pt>
                <c:pt idx="23">
                  <c:v>24 Jan</c:v>
                </c:pt>
                <c:pt idx="24">
                  <c:v>25 Jan</c:v>
                </c:pt>
                <c:pt idx="25">
                  <c:v>26 Jan</c:v>
                </c:pt>
                <c:pt idx="26">
                  <c:v>27 Jan</c:v>
                </c:pt>
                <c:pt idx="27">
                  <c:v>28 Jan</c:v>
                </c:pt>
                <c:pt idx="28">
                  <c:v>29 Jan</c:v>
                </c:pt>
                <c:pt idx="29">
                  <c:v>30 Jan</c:v>
                </c:pt>
                <c:pt idx="30">
                  <c:v>31 Jan</c:v>
                </c:pt>
                <c:pt idx="31">
                  <c:v>01 Feb</c:v>
                </c:pt>
                <c:pt idx="32">
                  <c:v>02 Feb</c:v>
                </c:pt>
                <c:pt idx="33">
                  <c:v>03 Feb</c:v>
                </c:pt>
                <c:pt idx="34">
                  <c:v>04 Feb</c:v>
                </c:pt>
                <c:pt idx="35">
                  <c:v>05 Feb</c:v>
                </c:pt>
                <c:pt idx="36">
                  <c:v>06 Feb</c:v>
                </c:pt>
                <c:pt idx="37">
                  <c:v>07 Feb</c:v>
                </c:pt>
                <c:pt idx="38">
                  <c:v>08 Feb</c:v>
                </c:pt>
                <c:pt idx="39">
                  <c:v>09 Feb</c:v>
                </c:pt>
                <c:pt idx="40">
                  <c:v>10 Feb</c:v>
                </c:pt>
                <c:pt idx="41">
                  <c:v>11 Feb</c:v>
                </c:pt>
                <c:pt idx="42">
                  <c:v>12 Feb</c:v>
                </c:pt>
                <c:pt idx="43">
                  <c:v>13 Feb</c:v>
                </c:pt>
                <c:pt idx="44">
                  <c:v>14 Feb</c:v>
                </c:pt>
                <c:pt idx="45">
                  <c:v>15 Feb</c:v>
                </c:pt>
                <c:pt idx="46">
                  <c:v>16 Feb</c:v>
                </c:pt>
                <c:pt idx="47">
                  <c:v>17 Feb</c:v>
                </c:pt>
                <c:pt idx="48">
                  <c:v>18 Feb</c:v>
                </c:pt>
                <c:pt idx="49">
                  <c:v>19 Feb</c:v>
                </c:pt>
                <c:pt idx="50">
                  <c:v>20 Feb</c:v>
                </c:pt>
                <c:pt idx="51">
                  <c:v>21 Feb</c:v>
                </c:pt>
                <c:pt idx="52">
                  <c:v>22 Feb</c:v>
                </c:pt>
                <c:pt idx="53">
                  <c:v>23 Feb</c:v>
                </c:pt>
                <c:pt idx="54">
                  <c:v>24 Feb</c:v>
                </c:pt>
                <c:pt idx="55">
                  <c:v>25 Feb</c:v>
                </c:pt>
                <c:pt idx="56">
                  <c:v>26 Feb</c:v>
                </c:pt>
                <c:pt idx="57">
                  <c:v>27 Feb</c:v>
                </c:pt>
                <c:pt idx="58">
                  <c:v>28 Feb</c:v>
                </c:pt>
                <c:pt idx="59">
                  <c:v>01 Mar</c:v>
                </c:pt>
                <c:pt idx="60">
                  <c:v>02 Mar</c:v>
                </c:pt>
                <c:pt idx="61">
                  <c:v>03 Mar</c:v>
                </c:pt>
                <c:pt idx="62">
                  <c:v>04 Mar</c:v>
                </c:pt>
                <c:pt idx="63">
                  <c:v>05 Mar</c:v>
                </c:pt>
                <c:pt idx="64">
                  <c:v>06 Mar</c:v>
                </c:pt>
                <c:pt idx="65">
                  <c:v>07 Mar</c:v>
                </c:pt>
                <c:pt idx="66">
                  <c:v>08 Mar</c:v>
                </c:pt>
                <c:pt idx="67">
                  <c:v>09 Mar</c:v>
                </c:pt>
                <c:pt idx="68">
                  <c:v>10 Mar</c:v>
                </c:pt>
                <c:pt idx="69">
                  <c:v>11 Mar</c:v>
                </c:pt>
                <c:pt idx="70">
                  <c:v>12 Mar</c:v>
                </c:pt>
                <c:pt idx="71">
                  <c:v>13 Mar</c:v>
                </c:pt>
                <c:pt idx="72">
                  <c:v>14 Mar</c:v>
                </c:pt>
                <c:pt idx="73">
                  <c:v>15 Mar</c:v>
                </c:pt>
                <c:pt idx="74">
                  <c:v>16 Mar</c:v>
                </c:pt>
                <c:pt idx="75">
                  <c:v>17 Mar</c:v>
                </c:pt>
                <c:pt idx="76">
                  <c:v>18 Mar</c:v>
                </c:pt>
                <c:pt idx="77">
                  <c:v>19 Mar</c:v>
                </c:pt>
                <c:pt idx="78">
                  <c:v>20 Mar</c:v>
                </c:pt>
                <c:pt idx="79">
                  <c:v>21 Mar</c:v>
                </c:pt>
                <c:pt idx="80">
                  <c:v>22 Mar</c:v>
                </c:pt>
                <c:pt idx="81">
                  <c:v>23 Mar</c:v>
                </c:pt>
                <c:pt idx="82">
                  <c:v>24 Mar</c:v>
                </c:pt>
                <c:pt idx="83">
                  <c:v>25 Mar</c:v>
                </c:pt>
                <c:pt idx="84">
                  <c:v>26 Mar</c:v>
                </c:pt>
                <c:pt idx="85">
                  <c:v>27 Mar</c:v>
                </c:pt>
                <c:pt idx="86">
                  <c:v>28 Mar</c:v>
                </c:pt>
                <c:pt idx="87">
                  <c:v>29 Mar</c:v>
                </c:pt>
                <c:pt idx="88">
                  <c:v>30 Mar</c:v>
                </c:pt>
                <c:pt idx="89">
                  <c:v>31 Mar</c:v>
                </c:pt>
                <c:pt idx="90">
                  <c:v>01 Apr</c:v>
                </c:pt>
                <c:pt idx="91">
                  <c:v>02 Apr</c:v>
                </c:pt>
                <c:pt idx="92">
                  <c:v>03 Apr</c:v>
                </c:pt>
                <c:pt idx="93">
                  <c:v>04 Apr</c:v>
                </c:pt>
                <c:pt idx="94">
                  <c:v>05 Apr</c:v>
                </c:pt>
                <c:pt idx="95">
                  <c:v>06 Apr</c:v>
                </c:pt>
                <c:pt idx="96">
                  <c:v>07 Apr</c:v>
                </c:pt>
                <c:pt idx="97">
                  <c:v>08 Apr</c:v>
                </c:pt>
                <c:pt idx="98">
                  <c:v>09 Apr</c:v>
                </c:pt>
                <c:pt idx="99">
                  <c:v>10 Apr</c:v>
                </c:pt>
                <c:pt idx="100">
                  <c:v>11 Apr</c:v>
                </c:pt>
                <c:pt idx="101">
                  <c:v>12 Apr</c:v>
                </c:pt>
                <c:pt idx="102">
                  <c:v>13 Apr</c:v>
                </c:pt>
                <c:pt idx="103">
                  <c:v>14 Apr</c:v>
                </c:pt>
                <c:pt idx="104">
                  <c:v>15 Apr</c:v>
                </c:pt>
                <c:pt idx="105">
                  <c:v>16 Apr</c:v>
                </c:pt>
                <c:pt idx="106">
                  <c:v>17 Apr</c:v>
                </c:pt>
                <c:pt idx="107">
                  <c:v>18 Apr</c:v>
                </c:pt>
                <c:pt idx="108">
                  <c:v>19 Apr</c:v>
                </c:pt>
                <c:pt idx="109">
                  <c:v>20 Apr</c:v>
                </c:pt>
                <c:pt idx="110">
                  <c:v>21 Apr</c:v>
                </c:pt>
                <c:pt idx="111">
                  <c:v>22 Apr</c:v>
                </c:pt>
                <c:pt idx="112">
                  <c:v>23 Apr</c:v>
                </c:pt>
                <c:pt idx="113">
                  <c:v>24 Apr</c:v>
                </c:pt>
                <c:pt idx="114">
                  <c:v>25 Apr</c:v>
                </c:pt>
                <c:pt idx="115">
                  <c:v>26 Apr</c:v>
                </c:pt>
                <c:pt idx="116">
                  <c:v>27 Apr</c:v>
                </c:pt>
                <c:pt idx="117">
                  <c:v>28 Apr</c:v>
                </c:pt>
                <c:pt idx="118">
                  <c:v>29 Apr</c:v>
                </c:pt>
                <c:pt idx="119">
                  <c:v>30 Apr</c:v>
                </c:pt>
                <c:pt idx="120">
                  <c:v>01 May</c:v>
                </c:pt>
                <c:pt idx="121">
                  <c:v>02 May</c:v>
                </c:pt>
                <c:pt idx="122">
                  <c:v>03 May</c:v>
                </c:pt>
                <c:pt idx="123">
                  <c:v>04 May</c:v>
                </c:pt>
                <c:pt idx="124">
                  <c:v>05 May</c:v>
                </c:pt>
                <c:pt idx="125">
                  <c:v>06 May</c:v>
                </c:pt>
                <c:pt idx="126">
                  <c:v>07 May</c:v>
                </c:pt>
                <c:pt idx="127">
                  <c:v>08 May</c:v>
                </c:pt>
                <c:pt idx="128">
                  <c:v>09 May</c:v>
                </c:pt>
                <c:pt idx="129">
                  <c:v>10 May</c:v>
                </c:pt>
                <c:pt idx="130">
                  <c:v>11 May</c:v>
                </c:pt>
                <c:pt idx="131">
                  <c:v>12 May</c:v>
                </c:pt>
                <c:pt idx="132">
                  <c:v>13 May</c:v>
                </c:pt>
                <c:pt idx="133">
                  <c:v>14 May</c:v>
                </c:pt>
                <c:pt idx="134">
                  <c:v>15 May</c:v>
                </c:pt>
                <c:pt idx="135">
                  <c:v>16 May</c:v>
                </c:pt>
                <c:pt idx="136">
                  <c:v>17 May</c:v>
                </c:pt>
                <c:pt idx="137">
                  <c:v>18 May</c:v>
                </c:pt>
                <c:pt idx="138">
                  <c:v>19 May</c:v>
                </c:pt>
                <c:pt idx="139">
                  <c:v>20 May</c:v>
                </c:pt>
                <c:pt idx="140">
                  <c:v>21 May</c:v>
                </c:pt>
                <c:pt idx="141">
                  <c:v>22 May</c:v>
                </c:pt>
                <c:pt idx="142">
                  <c:v>23 May</c:v>
                </c:pt>
                <c:pt idx="143">
                  <c:v>24 May</c:v>
                </c:pt>
                <c:pt idx="144">
                  <c:v>25 May</c:v>
                </c:pt>
                <c:pt idx="145">
                  <c:v>26 May</c:v>
                </c:pt>
                <c:pt idx="146">
                  <c:v>27 May</c:v>
                </c:pt>
                <c:pt idx="147">
                  <c:v>28 May</c:v>
                </c:pt>
                <c:pt idx="148">
                  <c:v>29 May</c:v>
                </c:pt>
                <c:pt idx="149">
                  <c:v>30 May</c:v>
                </c:pt>
                <c:pt idx="150">
                  <c:v>31 May</c:v>
                </c:pt>
                <c:pt idx="151">
                  <c:v>01 Jun</c:v>
                </c:pt>
                <c:pt idx="152">
                  <c:v>02 Jun</c:v>
                </c:pt>
                <c:pt idx="153">
                  <c:v>03 Jun</c:v>
                </c:pt>
                <c:pt idx="154">
                  <c:v>04 Jun</c:v>
                </c:pt>
                <c:pt idx="155">
                  <c:v>05 Jun</c:v>
                </c:pt>
                <c:pt idx="156">
                  <c:v>06 Jun</c:v>
                </c:pt>
                <c:pt idx="157">
                  <c:v>07 Jun</c:v>
                </c:pt>
                <c:pt idx="158">
                  <c:v>08 Jun</c:v>
                </c:pt>
                <c:pt idx="159">
                  <c:v>09 Jun</c:v>
                </c:pt>
                <c:pt idx="160">
                  <c:v>10 Jun</c:v>
                </c:pt>
                <c:pt idx="161">
                  <c:v>11 Jun</c:v>
                </c:pt>
                <c:pt idx="162">
                  <c:v>12 Jun</c:v>
                </c:pt>
                <c:pt idx="163">
                  <c:v>13 Jun</c:v>
                </c:pt>
                <c:pt idx="164">
                  <c:v>14 Jun</c:v>
                </c:pt>
                <c:pt idx="165">
                  <c:v>15 Jun</c:v>
                </c:pt>
                <c:pt idx="166">
                  <c:v>16 Jun</c:v>
                </c:pt>
                <c:pt idx="167">
                  <c:v>17 Jun</c:v>
                </c:pt>
                <c:pt idx="168">
                  <c:v>18 Jun</c:v>
                </c:pt>
                <c:pt idx="169">
                  <c:v>19 Jun</c:v>
                </c:pt>
                <c:pt idx="170">
                  <c:v>20 Jun</c:v>
                </c:pt>
                <c:pt idx="171">
                  <c:v>21 Jun</c:v>
                </c:pt>
                <c:pt idx="172">
                  <c:v>22 Jun</c:v>
                </c:pt>
                <c:pt idx="173">
                  <c:v>23 Jun</c:v>
                </c:pt>
                <c:pt idx="174">
                  <c:v>24 Jun</c:v>
                </c:pt>
                <c:pt idx="175">
                  <c:v>25 Jun</c:v>
                </c:pt>
                <c:pt idx="176">
                  <c:v>26 Jun</c:v>
                </c:pt>
                <c:pt idx="177">
                  <c:v>27 Jun</c:v>
                </c:pt>
                <c:pt idx="178">
                  <c:v>28 Jun</c:v>
                </c:pt>
                <c:pt idx="179">
                  <c:v>29 Jun</c:v>
                </c:pt>
                <c:pt idx="180">
                  <c:v>30 Jun</c:v>
                </c:pt>
              </c:strCache>
            </c:strRef>
          </c:cat>
          <c:val>
            <c:numRef>
              <c:f>ANALYSIS!$B$110:$B$291</c:f>
              <c:numCache>
                <c:formatCode>General</c:formatCode>
                <c:ptCount val="181"/>
                <c:pt idx="0">
                  <c:v>32662</c:v>
                </c:pt>
                <c:pt idx="1">
                  <c:v>34345</c:v>
                </c:pt>
                <c:pt idx="2">
                  <c:v>19255</c:v>
                </c:pt>
                <c:pt idx="3">
                  <c:v>13666</c:v>
                </c:pt>
                <c:pt idx="4">
                  <c:v>13519</c:v>
                </c:pt>
                <c:pt idx="5">
                  <c:v>13394</c:v>
                </c:pt>
                <c:pt idx="6">
                  <c:v>13591</c:v>
                </c:pt>
                <c:pt idx="7">
                  <c:v>14464</c:v>
                </c:pt>
                <c:pt idx="8">
                  <c:v>13530</c:v>
                </c:pt>
                <c:pt idx="9">
                  <c:v>12322</c:v>
                </c:pt>
                <c:pt idx="10">
                  <c:v>10373</c:v>
                </c:pt>
                <c:pt idx="11">
                  <c:v>10627</c:v>
                </c:pt>
                <c:pt idx="12">
                  <c:v>11493</c:v>
                </c:pt>
                <c:pt idx="13">
                  <c:v>10779</c:v>
                </c:pt>
                <c:pt idx="14">
                  <c:v>11165</c:v>
                </c:pt>
                <c:pt idx="15">
                  <c:v>10692</c:v>
                </c:pt>
                <c:pt idx="16">
                  <c:v>9346</c:v>
                </c:pt>
                <c:pt idx="17">
                  <c:v>9088</c:v>
                </c:pt>
                <c:pt idx="18">
                  <c:v>9066</c:v>
                </c:pt>
                <c:pt idx="19">
                  <c:v>10056</c:v>
                </c:pt>
                <c:pt idx="20">
                  <c:v>10390</c:v>
                </c:pt>
                <c:pt idx="21">
                  <c:v>10459</c:v>
                </c:pt>
                <c:pt idx="22">
                  <c:v>9577</c:v>
                </c:pt>
                <c:pt idx="23">
                  <c:v>9497</c:v>
                </c:pt>
                <c:pt idx="24">
                  <c:v>8615</c:v>
                </c:pt>
                <c:pt idx="25">
                  <c:v>8718</c:v>
                </c:pt>
                <c:pt idx="26">
                  <c:v>10239</c:v>
                </c:pt>
                <c:pt idx="27">
                  <c:v>10569</c:v>
                </c:pt>
                <c:pt idx="28">
                  <c:v>10182</c:v>
                </c:pt>
                <c:pt idx="29">
                  <c:v>10093</c:v>
                </c:pt>
                <c:pt idx="30">
                  <c:v>9646</c:v>
                </c:pt>
                <c:pt idx="31">
                  <c:v>9699</c:v>
                </c:pt>
                <c:pt idx="32">
                  <c:v>9997</c:v>
                </c:pt>
                <c:pt idx="33">
                  <c:v>10716</c:v>
                </c:pt>
                <c:pt idx="34">
                  <c:v>11106</c:v>
                </c:pt>
                <c:pt idx="35">
                  <c:v>10534</c:v>
                </c:pt>
                <c:pt idx="36">
                  <c:v>9676</c:v>
                </c:pt>
                <c:pt idx="37">
                  <c:v>9550</c:v>
                </c:pt>
                <c:pt idx="38">
                  <c:v>9155</c:v>
                </c:pt>
                <c:pt idx="39">
                  <c:v>9601</c:v>
                </c:pt>
                <c:pt idx="40">
                  <c:v>10293</c:v>
                </c:pt>
                <c:pt idx="41">
                  <c:v>10757</c:v>
                </c:pt>
                <c:pt idx="42">
                  <c:v>18530</c:v>
                </c:pt>
                <c:pt idx="43">
                  <c:v>10383</c:v>
                </c:pt>
                <c:pt idx="44">
                  <c:v>14319</c:v>
                </c:pt>
                <c:pt idx="45">
                  <c:v>8797</c:v>
                </c:pt>
                <c:pt idx="46">
                  <c:v>8887</c:v>
                </c:pt>
                <c:pt idx="47">
                  <c:v>10310</c:v>
                </c:pt>
                <c:pt idx="48">
                  <c:v>8803</c:v>
                </c:pt>
                <c:pt idx="49">
                  <c:v>8343</c:v>
                </c:pt>
                <c:pt idx="50">
                  <c:v>7410</c:v>
                </c:pt>
                <c:pt idx="51">
                  <c:v>7253</c:v>
                </c:pt>
                <c:pt idx="52">
                  <c:v>7192</c:v>
                </c:pt>
                <c:pt idx="53">
                  <c:v>8882</c:v>
                </c:pt>
                <c:pt idx="54">
                  <c:v>10931</c:v>
                </c:pt>
                <c:pt idx="55">
                  <c:v>10017</c:v>
                </c:pt>
                <c:pt idx="56">
                  <c:v>10917</c:v>
                </c:pt>
                <c:pt idx="57">
                  <c:v>9855</c:v>
                </c:pt>
                <c:pt idx="58">
                  <c:v>10567</c:v>
                </c:pt>
                <c:pt idx="59">
                  <c:v>10011</c:v>
                </c:pt>
                <c:pt idx="60">
                  <c:v>9720</c:v>
                </c:pt>
                <c:pt idx="61">
                  <c:v>12776</c:v>
                </c:pt>
                <c:pt idx="62">
                  <c:v>12340</c:v>
                </c:pt>
                <c:pt idx="63">
                  <c:v>13378</c:v>
                </c:pt>
                <c:pt idx="64">
                  <c:v>18091</c:v>
                </c:pt>
                <c:pt idx="65">
                  <c:v>12017</c:v>
                </c:pt>
                <c:pt idx="66">
                  <c:v>9736</c:v>
                </c:pt>
                <c:pt idx="67">
                  <c:v>9951</c:v>
                </c:pt>
                <c:pt idx="68">
                  <c:v>10524</c:v>
                </c:pt>
                <c:pt idx="69">
                  <c:v>11305</c:v>
                </c:pt>
                <c:pt idx="70">
                  <c:v>11718</c:v>
                </c:pt>
                <c:pt idx="71">
                  <c:v>9504</c:v>
                </c:pt>
                <c:pt idx="72">
                  <c:v>9016</c:v>
                </c:pt>
                <c:pt idx="73">
                  <c:v>9363</c:v>
                </c:pt>
                <c:pt idx="74">
                  <c:v>11344</c:v>
                </c:pt>
                <c:pt idx="75">
                  <c:v>14922</c:v>
                </c:pt>
                <c:pt idx="76">
                  <c:v>10915</c:v>
                </c:pt>
                <c:pt idx="77">
                  <c:v>11004</c:v>
                </c:pt>
                <c:pt idx="78">
                  <c:v>10120</c:v>
                </c:pt>
                <c:pt idx="79">
                  <c:v>9265</c:v>
                </c:pt>
                <c:pt idx="80">
                  <c:v>8799</c:v>
                </c:pt>
                <c:pt idx="81">
                  <c:v>9504</c:v>
                </c:pt>
                <c:pt idx="82">
                  <c:v>13898</c:v>
                </c:pt>
                <c:pt idx="83">
                  <c:v>11084</c:v>
                </c:pt>
                <c:pt idx="84">
                  <c:v>11345</c:v>
                </c:pt>
                <c:pt idx="85">
                  <c:v>10730</c:v>
                </c:pt>
                <c:pt idx="86">
                  <c:v>10549</c:v>
                </c:pt>
                <c:pt idx="87">
                  <c:v>9542</c:v>
                </c:pt>
                <c:pt idx="88">
                  <c:v>9866</c:v>
                </c:pt>
                <c:pt idx="89">
                  <c:v>12217</c:v>
                </c:pt>
                <c:pt idx="90">
                  <c:v>11133</c:v>
                </c:pt>
                <c:pt idx="91">
                  <c:v>10525</c:v>
                </c:pt>
                <c:pt idx="92">
                  <c:v>10099</c:v>
                </c:pt>
                <c:pt idx="93">
                  <c:v>10712</c:v>
                </c:pt>
                <c:pt idx="94">
                  <c:v>11061</c:v>
                </c:pt>
                <c:pt idx="95">
                  <c:v>12343</c:v>
                </c:pt>
                <c:pt idx="96">
                  <c:v>11761</c:v>
                </c:pt>
                <c:pt idx="97">
                  <c:v>13327</c:v>
                </c:pt>
                <c:pt idx="98">
                  <c:v>14664</c:v>
                </c:pt>
                <c:pt idx="99">
                  <c:v>23015</c:v>
                </c:pt>
                <c:pt idx="100">
                  <c:v>12282</c:v>
                </c:pt>
                <c:pt idx="101">
                  <c:v>10076</c:v>
                </c:pt>
                <c:pt idx="102">
                  <c:v>9688</c:v>
                </c:pt>
                <c:pt idx="103">
                  <c:v>10446</c:v>
                </c:pt>
                <c:pt idx="104">
                  <c:v>10585</c:v>
                </c:pt>
                <c:pt idx="105">
                  <c:v>10430</c:v>
                </c:pt>
                <c:pt idx="106">
                  <c:v>11875</c:v>
                </c:pt>
                <c:pt idx="107">
                  <c:v>9738</c:v>
                </c:pt>
                <c:pt idx="108">
                  <c:v>9265</c:v>
                </c:pt>
                <c:pt idx="109">
                  <c:v>9746</c:v>
                </c:pt>
                <c:pt idx="110">
                  <c:v>11519</c:v>
                </c:pt>
                <c:pt idx="111">
                  <c:v>12786</c:v>
                </c:pt>
                <c:pt idx="112">
                  <c:v>13577</c:v>
                </c:pt>
                <c:pt idx="113">
                  <c:v>18177</c:v>
                </c:pt>
                <c:pt idx="114">
                  <c:v>10895</c:v>
                </c:pt>
                <c:pt idx="115">
                  <c:v>8603</c:v>
                </c:pt>
                <c:pt idx="116">
                  <c:v>9549</c:v>
                </c:pt>
                <c:pt idx="117">
                  <c:v>10881</c:v>
                </c:pt>
                <c:pt idx="118">
                  <c:v>11061</c:v>
                </c:pt>
                <c:pt idx="119">
                  <c:v>11778</c:v>
                </c:pt>
                <c:pt idx="120">
                  <c:v>16370</c:v>
                </c:pt>
                <c:pt idx="121">
                  <c:v>11838</c:v>
                </c:pt>
                <c:pt idx="122">
                  <c:v>10280</c:v>
                </c:pt>
                <c:pt idx="123">
                  <c:v>9888</c:v>
                </c:pt>
                <c:pt idx="124">
                  <c:v>10651</c:v>
                </c:pt>
                <c:pt idx="125">
                  <c:v>13061</c:v>
                </c:pt>
                <c:pt idx="126">
                  <c:v>21520</c:v>
                </c:pt>
                <c:pt idx="127">
                  <c:v>10483</c:v>
                </c:pt>
                <c:pt idx="128">
                  <c:v>9835</c:v>
                </c:pt>
                <c:pt idx="129">
                  <c:v>10234</c:v>
                </c:pt>
                <c:pt idx="130">
                  <c:v>10300</c:v>
                </c:pt>
                <c:pt idx="131">
                  <c:v>10950</c:v>
                </c:pt>
                <c:pt idx="132">
                  <c:v>12515</c:v>
                </c:pt>
                <c:pt idx="133">
                  <c:v>16026</c:v>
                </c:pt>
                <c:pt idx="134">
                  <c:v>8612</c:v>
                </c:pt>
                <c:pt idx="135">
                  <c:v>9999</c:v>
                </c:pt>
                <c:pt idx="136">
                  <c:v>9293</c:v>
                </c:pt>
                <c:pt idx="137">
                  <c:v>8760</c:v>
                </c:pt>
                <c:pt idx="138">
                  <c:v>10441</c:v>
                </c:pt>
                <c:pt idx="139">
                  <c:v>10619</c:v>
                </c:pt>
                <c:pt idx="140">
                  <c:v>10464</c:v>
                </c:pt>
                <c:pt idx="141">
                  <c:v>9884</c:v>
                </c:pt>
                <c:pt idx="142">
                  <c:v>9097</c:v>
                </c:pt>
                <c:pt idx="143">
                  <c:v>9068</c:v>
                </c:pt>
                <c:pt idx="144">
                  <c:v>8846</c:v>
                </c:pt>
                <c:pt idx="145">
                  <c:v>10586</c:v>
                </c:pt>
                <c:pt idx="146">
                  <c:v>9944</c:v>
                </c:pt>
                <c:pt idx="147">
                  <c:v>11029</c:v>
                </c:pt>
                <c:pt idx="148">
                  <c:v>9997</c:v>
                </c:pt>
                <c:pt idx="149">
                  <c:v>9945</c:v>
                </c:pt>
                <c:pt idx="150">
                  <c:v>10095</c:v>
                </c:pt>
                <c:pt idx="151">
                  <c:v>10621</c:v>
                </c:pt>
                <c:pt idx="152">
                  <c:v>13589</c:v>
                </c:pt>
                <c:pt idx="153">
                  <c:v>12546</c:v>
                </c:pt>
                <c:pt idx="154">
                  <c:v>11872</c:v>
                </c:pt>
                <c:pt idx="155">
                  <c:v>12299</c:v>
                </c:pt>
                <c:pt idx="156">
                  <c:v>11130</c:v>
                </c:pt>
                <c:pt idx="157">
                  <c:v>9800</c:v>
                </c:pt>
                <c:pt idx="158">
                  <c:v>10513</c:v>
                </c:pt>
                <c:pt idx="159">
                  <c:v>11037</c:v>
                </c:pt>
                <c:pt idx="160">
                  <c:v>11379</c:v>
                </c:pt>
                <c:pt idx="161">
                  <c:v>11377</c:v>
                </c:pt>
                <c:pt idx="162">
                  <c:v>10418</c:v>
                </c:pt>
                <c:pt idx="163">
                  <c:v>10050</c:v>
                </c:pt>
                <c:pt idx="164">
                  <c:v>8328</c:v>
                </c:pt>
                <c:pt idx="165">
                  <c:v>10760</c:v>
                </c:pt>
                <c:pt idx="166">
                  <c:v>12580</c:v>
                </c:pt>
                <c:pt idx="167">
                  <c:v>13674</c:v>
                </c:pt>
                <c:pt idx="168">
                  <c:v>15433</c:v>
                </c:pt>
                <c:pt idx="169">
                  <c:v>10768</c:v>
                </c:pt>
                <c:pt idx="170">
                  <c:v>10369</c:v>
                </c:pt>
                <c:pt idx="171">
                  <c:v>9508</c:v>
                </c:pt>
                <c:pt idx="172">
                  <c:v>10038</c:v>
                </c:pt>
                <c:pt idx="173">
                  <c:v>11420</c:v>
                </c:pt>
                <c:pt idx="174">
                  <c:v>11327</c:v>
                </c:pt>
                <c:pt idx="175">
                  <c:v>11694</c:v>
                </c:pt>
                <c:pt idx="176">
                  <c:v>10747</c:v>
                </c:pt>
                <c:pt idx="177">
                  <c:v>10713</c:v>
                </c:pt>
                <c:pt idx="178">
                  <c:v>13512</c:v>
                </c:pt>
                <c:pt idx="179">
                  <c:v>12097</c:v>
                </c:pt>
                <c:pt idx="180">
                  <c:v>12147</c:v>
                </c:pt>
              </c:numCache>
            </c:numRef>
          </c:val>
          <c:smooth val="0"/>
          <c:extLst>
            <c:ext xmlns:c16="http://schemas.microsoft.com/office/drawing/2014/chart" uri="{C3380CC4-5D6E-409C-BE32-E72D297353CC}">
              <c16:uniqueId val="{00000000-83BA-47F1-95BE-08808EC757A9}"/>
            </c:ext>
          </c:extLst>
        </c:ser>
        <c:dLbls>
          <c:showLegendKey val="0"/>
          <c:showVal val="0"/>
          <c:showCatName val="0"/>
          <c:showSerName val="0"/>
          <c:showPercent val="0"/>
          <c:showBubbleSize val="0"/>
        </c:dLbls>
        <c:smooth val="0"/>
        <c:axId val="53613327"/>
        <c:axId val="53613807"/>
      </c:lineChart>
      <c:catAx>
        <c:axId val="5361332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13807"/>
        <c:crosses val="autoZero"/>
        <c:auto val="1"/>
        <c:lblAlgn val="ctr"/>
        <c:lblOffset val="100"/>
        <c:noMultiLvlLbl val="0"/>
      </c:catAx>
      <c:valAx>
        <c:axId val="5361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1332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(Autosaved).xlsx]ANALYSIS!PivotTable10</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ANALYSIS!$B$99</c:f>
              <c:strCache>
                <c:ptCount val="1"/>
                <c:pt idx="0">
                  <c:v>Sum of In</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38100" dist="25400" dir="5400000" rotWithShape="0">
                <a:srgbClr val="000000">
                  <a:alpha val="35000"/>
                </a:srgbClr>
              </a:outerShdw>
            </a:effectLst>
          </c:spPr>
          <c:invertIfNegative val="0"/>
          <c:cat>
            <c:strRef>
              <c:f>ANALYSIS!$A$100:$A$106</c:f>
              <c:strCache>
                <c:ptCount val="6"/>
                <c:pt idx="0">
                  <c:v>Jan</c:v>
                </c:pt>
                <c:pt idx="1">
                  <c:v>Feb</c:v>
                </c:pt>
                <c:pt idx="2">
                  <c:v>Mar</c:v>
                </c:pt>
                <c:pt idx="3">
                  <c:v>Apr</c:v>
                </c:pt>
                <c:pt idx="4">
                  <c:v>May</c:v>
                </c:pt>
                <c:pt idx="5">
                  <c:v>Jun</c:v>
                </c:pt>
              </c:strCache>
            </c:strRef>
          </c:cat>
          <c:val>
            <c:numRef>
              <c:f>ANALYSIS!$B$100:$B$106</c:f>
              <c:numCache>
                <c:formatCode>General</c:formatCode>
                <c:ptCount val="6"/>
                <c:pt idx="0">
                  <c:v>391418</c:v>
                </c:pt>
                <c:pt idx="1">
                  <c:v>282480</c:v>
                </c:pt>
                <c:pt idx="2">
                  <c:v>344554</c:v>
                </c:pt>
                <c:pt idx="3">
                  <c:v>351597</c:v>
                </c:pt>
                <c:pt idx="4">
                  <c:v>340630</c:v>
                </c:pt>
                <c:pt idx="5">
                  <c:v>341746</c:v>
                </c:pt>
              </c:numCache>
            </c:numRef>
          </c:val>
          <c:extLst>
            <c:ext xmlns:c16="http://schemas.microsoft.com/office/drawing/2014/chart" uri="{C3380CC4-5D6E-409C-BE32-E72D297353CC}">
              <c16:uniqueId val="{00000000-45F9-438D-99E6-DA068897A9B2}"/>
            </c:ext>
          </c:extLst>
        </c:ser>
        <c:ser>
          <c:idx val="1"/>
          <c:order val="1"/>
          <c:tx>
            <c:strRef>
              <c:f>ANALYSIS!$C$99</c:f>
              <c:strCache>
                <c:ptCount val="1"/>
                <c:pt idx="0">
                  <c:v>Sum of Out</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38100" dist="25400" dir="5400000" rotWithShape="0">
                <a:srgbClr val="000000">
                  <a:alpha val="35000"/>
                </a:srgbClr>
              </a:outerShdw>
            </a:effectLst>
          </c:spPr>
          <c:invertIfNegative val="0"/>
          <c:cat>
            <c:strRef>
              <c:f>ANALYSIS!$A$100:$A$106</c:f>
              <c:strCache>
                <c:ptCount val="6"/>
                <c:pt idx="0">
                  <c:v>Jan</c:v>
                </c:pt>
                <c:pt idx="1">
                  <c:v>Feb</c:v>
                </c:pt>
                <c:pt idx="2">
                  <c:v>Mar</c:v>
                </c:pt>
                <c:pt idx="3">
                  <c:v>Apr</c:v>
                </c:pt>
                <c:pt idx="4">
                  <c:v>May</c:v>
                </c:pt>
                <c:pt idx="5">
                  <c:v>Jun</c:v>
                </c:pt>
              </c:strCache>
            </c:strRef>
          </c:cat>
          <c:val>
            <c:numRef>
              <c:f>ANALYSIS!$C$100:$C$106</c:f>
              <c:numCache>
                <c:formatCode>General</c:formatCode>
                <c:ptCount val="6"/>
                <c:pt idx="0">
                  <c:v>403796</c:v>
                </c:pt>
                <c:pt idx="1">
                  <c:v>294326</c:v>
                </c:pt>
                <c:pt idx="2">
                  <c:v>342278</c:v>
                </c:pt>
                <c:pt idx="3">
                  <c:v>349265</c:v>
                </c:pt>
                <c:pt idx="4">
                  <c:v>340096</c:v>
                </c:pt>
                <c:pt idx="5">
                  <c:v>337025</c:v>
                </c:pt>
              </c:numCache>
            </c:numRef>
          </c:val>
          <c:extLst>
            <c:ext xmlns:c16="http://schemas.microsoft.com/office/drawing/2014/chart" uri="{C3380CC4-5D6E-409C-BE32-E72D297353CC}">
              <c16:uniqueId val="{00000001-45F9-438D-99E6-DA068897A9B2}"/>
            </c:ext>
          </c:extLst>
        </c:ser>
        <c:dLbls>
          <c:showLegendKey val="0"/>
          <c:showVal val="0"/>
          <c:showCatName val="0"/>
          <c:showSerName val="0"/>
          <c:showPercent val="0"/>
          <c:showBubbleSize val="0"/>
        </c:dLbls>
        <c:gapWidth val="100"/>
        <c:overlap val="-24"/>
        <c:axId val="1231067327"/>
        <c:axId val="1245247471"/>
      </c:barChart>
      <c:catAx>
        <c:axId val="123106732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45247471"/>
        <c:crosses val="autoZero"/>
        <c:auto val="1"/>
        <c:lblAlgn val="ctr"/>
        <c:lblOffset val="100"/>
        <c:noMultiLvlLbl val="0"/>
      </c:catAx>
      <c:valAx>
        <c:axId val="124524747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3106732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PowerPoint]ANALYSIS!PivotTable4</c:name>
    <c:fmtId val="-1"/>
  </c:pivotSource>
  <c:chart>
    <c:autoTitleDeleted val="1"/>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dLblPos val="inEnd"/>
          <c:showLegendKey val="0"/>
          <c:showVal val="1"/>
          <c:showCatName val="0"/>
          <c:showSerName val="0"/>
          <c:showPercent val="1"/>
          <c:showBubbleSize val="0"/>
          <c:extLst>
            <c:ext xmlns:c15="http://schemas.microsoft.com/office/drawing/2012/chart" uri="{CE6537A1-D6FC-4f65-9D91-7224C49458BB}"/>
          </c:extLst>
        </c:dLbl>
      </c:pivotFmt>
      <c:pivotFmt>
        <c:idx val="4"/>
      </c:pivotFmt>
      <c:pivotFmt>
        <c:idx val="5"/>
      </c:pivotFmt>
      <c:pivotFmt>
        <c:idx val="6"/>
        <c:dLbl>
          <c:idx val="0"/>
          <c:layout>
            <c:manualLayout>
              <c:x val="-1.4705096354905934E-2"/>
              <c:y val="0.15273676424664789"/>
            </c:manualLayout>
          </c:layout>
          <c:dLblPos val="bestFit"/>
          <c:showLegendKey val="0"/>
          <c:showVal val="1"/>
          <c:showCatName val="0"/>
          <c:showSerName val="0"/>
          <c:showPercent val="1"/>
          <c:showBubbleSize val="0"/>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2"/>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3"/>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4"/>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6"/>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8"/>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0"/>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7"/>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9"/>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1"/>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8"/>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0"/>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2"/>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s>
    <c:plotArea>
      <c:layout>
        <c:manualLayout>
          <c:layoutTarget val="inner"/>
          <c:xMode val="edge"/>
          <c:yMode val="edge"/>
          <c:x val="0.10095703319358357"/>
          <c:y val="0.23072597196911684"/>
          <c:w val="0.47288822047805595"/>
          <c:h val="0.716185710192748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(Autosaved).xlsx]ANALYSIS!PivotTable8</c:name>
    <c:fmtId val="-1"/>
  </c:pivotSource>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ZA" dirty="0"/>
              <a:t>OUT</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w="9525">
              <a:noFill/>
              <a:round/>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w="9525">
              <a:noFill/>
              <a:round/>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w="9525">
              <a:noFill/>
              <a:round/>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w="9525">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w="9525">
              <a:noFill/>
              <a:round/>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w="9525">
              <a:noFill/>
              <a:round/>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w="9525">
              <a:noFill/>
              <a:round/>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w="9525">
              <a:noFill/>
              <a:round/>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w="9525">
              <a:noFill/>
              <a:round/>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w="9525">
              <a:noFill/>
              <a:round/>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13259523951917"/>
          <c:y val="8.0111601281089836E-2"/>
          <c:w val="0.60234327877665961"/>
          <c:h val="0.80453853557244304"/>
        </c:manualLayout>
      </c:layout>
      <c:lineChart>
        <c:grouping val="standard"/>
        <c:varyColors val="0"/>
        <c:ser>
          <c:idx val="0"/>
          <c:order val="0"/>
          <c:tx>
            <c:strRef>
              <c:f>ANALYSIS!$B$70:$B$71</c:f>
              <c:strCache>
                <c:ptCount val="1"/>
                <c:pt idx="0">
                  <c:v>Basement Lift Entrance 1 (People)</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ANALYSIS!$B$72:$B$96</c:f>
              <c:numCache>
                <c:formatCode>General</c:formatCode>
                <c:ptCount val="24"/>
                <c:pt idx="0">
                  <c:v>24</c:v>
                </c:pt>
                <c:pt idx="1">
                  <c:v>31</c:v>
                </c:pt>
                <c:pt idx="2">
                  <c:v>27</c:v>
                </c:pt>
                <c:pt idx="3">
                  <c:v>15</c:v>
                </c:pt>
                <c:pt idx="4">
                  <c:v>9</c:v>
                </c:pt>
                <c:pt idx="5">
                  <c:v>16</c:v>
                </c:pt>
                <c:pt idx="6">
                  <c:v>17</c:v>
                </c:pt>
                <c:pt idx="7">
                  <c:v>30</c:v>
                </c:pt>
                <c:pt idx="8">
                  <c:v>82</c:v>
                </c:pt>
                <c:pt idx="9">
                  <c:v>1133</c:v>
                </c:pt>
                <c:pt idx="10">
                  <c:v>795</c:v>
                </c:pt>
                <c:pt idx="11">
                  <c:v>780</c:v>
                </c:pt>
                <c:pt idx="12">
                  <c:v>929</c:v>
                </c:pt>
                <c:pt idx="13">
                  <c:v>1054</c:v>
                </c:pt>
                <c:pt idx="14">
                  <c:v>1234</c:v>
                </c:pt>
                <c:pt idx="15">
                  <c:v>1095</c:v>
                </c:pt>
                <c:pt idx="16">
                  <c:v>1129</c:v>
                </c:pt>
                <c:pt idx="17">
                  <c:v>976</c:v>
                </c:pt>
                <c:pt idx="18">
                  <c:v>1024</c:v>
                </c:pt>
                <c:pt idx="19">
                  <c:v>908</c:v>
                </c:pt>
                <c:pt idx="20">
                  <c:v>767</c:v>
                </c:pt>
                <c:pt idx="21">
                  <c:v>238</c:v>
                </c:pt>
                <c:pt idx="22">
                  <c:v>21</c:v>
                </c:pt>
                <c:pt idx="23">
                  <c:v>13</c:v>
                </c:pt>
              </c:numCache>
            </c:numRef>
          </c:val>
          <c:smooth val="0"/>
          <c:extLst>
            <c:ext xmlns:c16="http://schemas.microsoft.com/office/drawing/2014/chart" uri="{C3380CC4-5D6E-409C-BE32-E72D297353CC}">
              <c16:uniqueId val="{00000000-0A74-4D2F-84B0-73B291942140}"/>
            </c:ext>
          </c:extLst>
        </c:ser>
        <c:ser>
          <c:idx val="1"/>
          <c:order val="1"/>
          <c:tx>
            <c:strRef>
              <c:f>ANALYSIS!$C$70:$C$71</c:f>
              <c:strCache>
                <c:ptCount val="1"/>
                <c:pt idx="0">
                  <c:v>Basement Lift Entrance 2 (People)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ANALYSIS!$C$72:$C$96</c:f>
              <c:numCache>
                <c:formatCode>General</c:formatCode>
                <c:ptCount val="24"/>
                <c:pt idx="0">
                  <c:v>11</c:v>
                </c:pt>
                <c:pt idx="1">
                  <c:v>28</c:v>
                </c:pt>
                <c:pt idx="2">
                  <c:v>31</c:v>
                </c:pt>
                <c:pt idx="3">
                  <c:v>19</c:v>
                </c:pt>
                <c:pt idx="4">
                  <c:v>20</c:v>
                </c:pt>
                <c:pt idx="5">
                  <c:v>15</c:v>
                </c:pt>
                <c:pt idx="6">
                  <c:v>21</c:v>
                </c:pt>
                <c:pt idx="7">
                  <c:v>16</c:v>
                </c:pt>
                <c:pt idx="8">
                  <c:v>65</c:v>
                </c:pt>
                <c:pt idx="9">
                  <c:v>537</c:v>
                </c:pt>
                <c:pt idx="10">
                  <c:v>235</c:v>
                </c:pt>
                <c:pt idx="11">
                  <c:v>218</c:v>
                </c:pt>
                <c:pt idx="12">
                  <c:v>272</c:v>
                </c:pt>
                <c:pt idx="13">
                  <c:v>339</c:v>
                </c:pt>
                <c:pt idx="14">
                  <c:v>432</c:v>
                </c:pt>
                <c:pt idx="15">
                  <c:v>358</c:v>
                </c:pt>
                <c:pt idx="16">
                  <c:v>340</c:v>
                </c:pt>
                <c:pt idx="17">
                  <c:v>355</c:v>
                </c:pt>
                <c:pt idx="18">
                  <c:v>295</c:v>
                </c:pt>
                <c:pt idx="19">
                  <c:v>237</c:v>
                </c:pt>
                <c:pt idx="20">
                  <c:v>224</c:v>
                </c:pt>
                <c:pt idx="21">
                  <c:v>66</c:v>
                </c:pt>
                <c:pt idx="22">
                  <c:v>29</c:v>
                </c:pt>
                <c:pt idx="23">
                  <c:v>20</c:v>
                </c:pt>
              </c:numCache>
            </c:numRef>
          </c:val>
          <c:smooth val="0"/>
          <c:extLst>
            <c:ext xmlns:c16="http://schemas.microsoft.com/office/drawing/2014/chart" uri="{C3380CC4-5D6E-409C-BE32-E72D297353CC}">
              <c16:uniqueId val="{00000001-0A74-4D2F-84B0-73B291942140}"/>
            </c:ext>
          </c:extLst>
        </c:ser>
        <c:ser>
          <c:idx val="2"/>
          <c:order val="2"/>
          <c:tx>
            <c:strRef>
              <c:f>ANALYSIS!$D$70:$D$71</c:f>
              <c:strCache>
                <c:ptCount val="1"/>
                <c:pt idx="0">
                  <c:v>Basement Staircace (People)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ANALYSIS!$D$72:$D$96</c:f>
              <c:numCache>
                <c:formatCode>General</c:formatCode>
                <c:ptCount val="24"/>
                <c:pt idx="0">
                  <c:v>577</c:v>
                </c:pt>
                <c:pt idx="1">
                  <c:v>569</c:v>
                </c:pt>
                <c:pt idx="2">
                  <c:v>411</c:v>
                </c:pt>
                <c:pt idx="3">
                  <c:v>316</c:v>
                </c:pt>
                <c:pt idx="4">
                  <c:v>365</c:v>
                </c:pt>
                <c:pt idx="5">
                  <c:v>717</c:v>
                </c:pt>
                <c:pt idx="6">
                  <c:v>3336</c:v>
                </c:pt>
                <c:pt idx="7">
                  <c:v>5151</c:v>
                </c:pt>
                <c:pt idx="8">
                  <c:v>8938</c:v>
                </c:pt>
                <c:pt idx="9">
                  <c:v>12583</c:v>
                </c:pt>
                <c:pt idx="10">
                  <c:v>13234</c:v>
                </c:pt>
                <c:pt idx="11">
                  <c:v>14433</c:v>
                </c:pt>
                <c:pt idx="12">
                  <c:v>15900</c:v>
                </c:pt>
                <c:pt idx="13">
                  <c:v>17662</c:v>
                </c:pt>
                <c:pt idx="14">
                  <c:v>18668</c:v>
                </c:pt>
                <c:pt idx="15">
                  <c:v>17039</c:v>
                </c:pt>
                <c:pt idx="16">
                  <c:v>16238</c:v>
                </c:pt>
                <c:pt idx="17">
                  <c:v>16257</c:v>
                </c:pt>
                <c:pt idx="18">
                  <c:v>16826</c:v>
                </c:pt>
                <c:pt idx="19">
                  <c:v>13433</c:v>
                </c:pt>
                <c:pt idx="20">
                  <c:v>8953</c:v>
                </c:pt>
                <c:pt idx="21">
                  <c:v>4301</c:v>
                </c:pt>
                <c:pt idx="22">
                  <c:v>1506</c:v>
                </c:pt>
                <c:pt idx="23">
                  <c:v>933</c:v>
                </c:pt>
              </c:numCache>
            </c:numRef>
          </c:val>
          <c:smooth val="0"/>
          <c:extLst>
            <c:ext xmlns:c16="http://schemas.microsoft.com/office/drawing/2014/chart" uri="{C3380CC4-5D6E-409C-BE32-E72D297353CC}">
              <c16:uniqueId val="{00000002-0A74-4D2F-84B0-73B291942140}"/>
            </c:ext>
          </c:extLst>
        </c:ser>
        <c:ser>
          <c:idx val="3"/>
          <c:order val="3"/>
          <c:tx>
            <c:strRef>
              <c:f>ANALYSIS!$E$70:$E$71</c:f>
              <c:strCache>
                <c:ptCount val="1"/>
                <c:pt idx="0">
                  <c:v>Chop Bar Entrance (People)</c:v>
                </c:pt>
              </c:strCache>
            </c:strRef>
          </c:tx>
          <c:spPr>
            <a:ln w="22225" cap="rnd">
              <a:solidFill>
                <a:schemeClr val="accent4"/>
              </a:solidFill>
              <a:round/>
            </a:ln>
            <a:effectLst/>
          </c:spPr>
          <c:marker>
            <c:symbol val="x"/>
            <c:size val="6"/>
            <c:spPr>
              <a:noFill/>
              <a:ln w="9525">
                <a:solidFill>
                  <a:schemeClr val="accent4"/>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ANALYSIS!$E$72:$E$96</c:f>
              <c:numCache>
                <c:formatCode>General</c:formatCode>
                <c:ptCount val="24"/>
                <c:pt idx="0">
                  <c:v>3191</c:v>
                </c:pt>
                <c:pt idx="1">
                  <c:v>2397</c:v>
                </c:pt>
                <c:pt idx="2">
                  <c:v>1562</c:v>
                </c:pt>
                <c:pt idx="3">
                  <c:v>1272</c:v>
                </c:pt>
                <c:pt idx="4">
                  <c:v>1349</c:v>
                </c:pt>
                <c:pt idx="5">
                  <c:v>1584</c:v>
                </c:pt>
                <c:pt idx="6">
                  <c:v>3088</c:v>
                </c:pt>
                <c:pt idx="7">
                  <c:v>5912</c:v>
                </c:pt>
                <c:pt idx="8">
                  <c:v>9069</c:v>
                </c:pt>
                <c:pt idx="9">
                  <c:v>13208</c:v>
                </c:pt>
                <c:pt idx="10">
                  <c:v>18841</c:v>
                </c:pt>
                <c:pt idx="11">
                  <c:v>23233</c:v>
                </c:pt>
                <c:pt idx="12">
                  <c:v>28274</c:v>
                </c:pt>
                <c:pt idx="13">
                  <c:v>32025</c:v>
                </c:pt>
                <c:pt idx="14">
                  <c:v>35164</c:v>
                </c:pt>
                <c:pt idx="15">
                  <c:v>37335</c:v>
                </c:pt>
                <c:pt idx="16">
                  <c:v>37697</c:v>
                </c:pt>
                <c:pt idx="17">
                  <c:v>37024</c:v>
                </c:pt>
                <c:pt idx="18">
                  <c:v>38654</c:v>
                </c:pt>
                <c:pt idx="19">
                  <c:v>37230</c:v>
                </c:pt>
                <c:pt idx="20">
                  <c:v>31955</c:v>
                </c:pt>
                <c:pt idx="21">
                  <c:v>22468</c:v>
                </c:pt>
                <c:pt idx="22">
                  <c:v>13745</c:v>
                </c:pt>
                <c:pt idx="23">
                  <c:v>6643</c:v>
                </c:pt>
              </c:numCache>
            </c:numRef>
          </c:val>
          <c:smooth val="0"/>
          <c:extLst>
            <c:ext xmlns:c16="http://schemas.microsoft.com/office/drawing/2014/chart" uri="{C3380CC4-5D6E-409C-BE32-E72D297353CC}">
              <c16:uniqueId val="{00000003-0A74-4D2F-84B0-73B291942140}"/>
            </c:ext>
          </c:extLst>
        </c:ser>
        <c:ser>
          <c:idx val="4"/>
          <c:order val="4"/>
          <c:tx>
            <c:strRef>
              <c:f>ANALYSIS!$F$70:$F$71</c:f>
              <c:strCache>
                <c:ptCount val="1"/>
                <c:pt idx="0">
                  <c:v>Game Entrance (People)</c:v>
                </c:pt>
              </c:strCache>
            </c:strRef>
          </c:tx>
          <c:spPr>
            <a:ln w="22225" cap="rnd">
              <a:solidFill>
                <a:schemeClr val="accent5"/>
              </a:solidFill>
              <a:round/>
            </a:ln>
            <a:effectLst/>
          </c:spPr>
          <c:marker>
            <c:symbol val="star"/>
            <c:size val="6"/>
            <c:spPr>
              <a:noFill/>
              <a:ln w="9525">
                <a:solidFill>
                  <a:schemeClr val="accent5"/>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ANALYSIS!$F$72:$F$96</c:f>
              <c:numCache>
                <c:formatCode>General</c:formatCode>
                <c:ptCount val="24"/>
                <c:pt idx="0">
                  <c:v>995</c:v>
                </c:pt>
                <c:pt idx="1">
                  <c:v>601</c:v>
                </c:pt>
                <c:pt idx="2">
                  <c:v>273</c:v>
                </c:pt>
                <c:pt idx="3">
                  <c:v>111</c:v>
                </c:pt>
                <c:pt idx="4">
                  <c:v>94</c:v>
                </c:pt>
                <c:pt idx="5">
                  <c:v>120</c:v>
                </c:pt>
                <c:pt idx="6">
                  <c:v>190</c:v>
                </c:pt>
                <c:pt idx="7">
                  <c:v>493</c:v>
                </c:pt>
                <c:pt idx="8">
                  <c:v>940</c:v>
                </c:pt>
                <c:pt idx="9">
                  <c:v>1380</c:v>
                </c:pt>
                <c:pt idx="10">
                  <c:v>1746</c:v>
                </c:pt>
                <c:pt idx="11">
                  <c:v>2349</c:v>
                </c:pt>
                <c:pt idx="12">
                  <c:v>2657</c:v>
                </c:pt>
                <c:pt idx="13">
                  <c:v>2528</c:v>
                </c:pt>
                <c:pt idx="14">
                  <c:v>2841</c:v>
                </c:pt>
                <c:pt idx="15">
                  <c:v>3060</c:v>
                </c:pt>
                <c:pt idx="16">
                  <c:v>4399</c:v>
                </c:pt>
                <c:pt idx="17">
                  <c:v>7004</c:v>
                </c:pt>
                <c:pt idx="18">
                  <c:v>8498</c:v>
                </c:pt>
                <c:pt idx="19">
                  <c:v>6642</c:v>
                </c:pt>
                <c:pt idx="20">
                  <c:v>4130</c:v>
                </c:pt>
                <c:pt idx="21">
                  <c:v>1073</c:v>
                </c:pt>
                <c:pt idx="22">
                  <c:v>507</c:v>
                </c:pt>
                <c:pt idx="23">
                  <c:v>853</c:v>
                </c:pt>
              </c:numCache>
            </c:numRef>
          </c:val>
          <c:smooth val="0"/>
          <c:extLst>
            <c:ext xmlns:c16="http://schemas.microsoft.com/office/drawing/2014/chart" uri="{C3380CC4-5D6E-409C-BE32-E72D297353CC}">
              <c16:uniqueId val="{00000004-0A74-4D2F-84B0-73B291942140}"/>
            </c:ext>
          </c:extLst>
        </c:ser>
        <c:ser>
          <c:idx val="5"/>
          <c:order val="5"/>
          <c:tx>
            <c:strRef>
              <c:f>ANALYSIS!$G$70:$G$71</c:f>
              <c:strCache>
                <c:ptCount val="1"/>
                <c:pt idx="0">
                  <c:v>Shoprite Entrance 1 FNB (People)</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ANALYSIS!$G$72:$G$96</c:f>
              <c:numCache>
                <c:formatCode>General</c:formatCode>
                <c:ptCount val="24"/>
                <c:pt idx="0">
                  <c:v>171</c:v>
                </c:pt>
                <c:pt idx="1">
                  <c:v>229</c:v>
                </c:pt>
                <c:pt idx="2">
                  <c:v>225</c:v>
                </c:pt>
                <c:pt idx="3">
                  <c:v>196</c:v>
                </c:pt>
                <c:pt idx="4">
                  <c:v>140</c:v>
                </c:pt>
                <c:pt idx="5">
                  <c:v>234</c:v>
                </c:pt>
                <c:pt idx="6">
                  <c:v>434</c:v>
                </c:pt>
                <c:pt idx="7">
                  <c:v>1258</c:v>
                </c:pt>
                <c:pt idx="8">
                  <c:v>2868</c:v>
                </c:pt>
                <c:pt idx="9">
                  <c:v>3748</c:v>
                </c:pt>
                <c:pt idx="10">
                  <c:v>4809</c:v>
                </c:pt>
                <c:pt idx="11">
                  <c:v>5609</c:v>
                </c:pt>
                <c:pt idx="12">
                  <c:v>6390</c:v>
                </c:pt>
                <c:pt idx="13">
                  <c:v>6710</c:v>
                </c:pt>
                <c:pt idx="14">
                  <c:v>6364</c:v>
                </c:pt>
                <c:pt idx="15">
                  <c:v>6160</c:v>
                </c:pt>
                <c:pt idx="16">
                  <c:v>5557</c:v>
                </c:pt>
                <c:pt idx="17">
                  <c:v>4469</c:v>
                </c:pt>
                <c:pt idx="18">
                  <c:v>4256</c:v>
                </c:pt>
                <c:pt idx="19">
                  <c:v>3283</c:v>
                </c:pt>
                <c:pt idx="20">
                  <c:v>2240</c:v>
                </c:pt>
                <c:pt idx="21">
                  <c:v>765</c:v>
                </c:pt>
                <c:pt idx="22">
                  <c:v>349</c:v>
                </c:pt>
                <c:pt idx="23">
                  <c:v>286</c:v>
                </c:pt>
              </c:numCache>
            </c:numRef>
          </c:val>
          <c:smooth val="0"/>
          <c:extLst>
            <c:ext xmlns:c16="http://schemas.microsoft.com/office/drawing/2014/chart" uri="{C3380CC4-5D6E-409C-BE32-E72D297353CC}">
              <c16:uniqueId val="{00000005-0A74-4D2F-84B0-73B291942140}"/>
            </c:ext>
          </c:extLst>
        </c:ser>
        <c:ser>
          <c:idx val="6"/>
          <c:order val="6"/>
          <c:tx>
            <c:strRef>
              <c:f>ANALYSIS!$H$70:$H$71</c:f>
              <c:strCache>
                <c:ptCount val="1"/>
                <c:pt idx="0">
                  <c:v>Shoprite Entrance 2 Main (People)</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ANALYSIS!$H$72:$H$96</c:f>
              <c:numCache>
                <c:formatCode>General</c:formatCode>
                <c:ptCount val="24"/>
                <c:pt idx="0">
                  <c:v>732</c:v>
                </c:pt>
                <c:pt idx="1">
                  <c:v>817</c:v>
                </c:pt>
                <c:pt idx="2">
                  <c:v>976</c:v>
                </c:pt>
                <c:pt idx="3">
                  <c:v>966</c:v>
                </c:pt>
                <c:pt idx="4">
                  <c:v>754</c:v>
                </c:pt>
                <c:pt idx="5">
                  <c:v>649</c:v>
                </c:pt>
                <c:pt idx="6">
                  <c:v>2154</c:v>
                </c:pt>
                <c:pt idx="7">
                  <c:v>5519</c:v>
                </c:pt>
                <c:pt idx="8">
                  <c:v>10745</c:v>
                </c:pt>
                <c:pt idx="9">
                  <c:v>31492</c:v>
                </c:pt>
                <c:pt idx="10">
                  <c:v>44058</c:v>
                </c:pt>
                <c:pt idx="11">
                  <c:v>52826</c:v>
                </c:pt>
                <c:pt idx="12">
                  <c:v>59822</c:v>
                </c:pt>
                <c:pt idx="13">
                  <c:v>63155</c:v>
                </c:pt>
                <c:pt idx="14">
                  <c:v>64658</c:v>
                </c:pt>
                <c:pt idx="15">
                  <c:v>66257</c:v>
                </c:pt>
                <c:pt idx="16">
                  <c:v>65879</c:v>
                </c:pt>
                <c:pt idx="17">
                  <c:v>62926</c:v>
                </c:pt>
                <c:pt idx="18">
                  <c:v>62989</c:v>
                </c:pt>
                <c:pt idx="19">
                  <c:v>58873</c:v>
                </c:pt>
                <c:pt idx="20">
                  <c:v>48695</c:v>
                </c:pt>
                <c:pt idx="21">
                  <c:v>19176</c:v>
                </c:pt>
                <c:pt idx="22">
                  <c:v>3091</c:v>
                </c:pt>
                <c:pt idx="23">
                  <c:v>1175</c:v>
                </c:pt>
              </c:numCache>
            </c:numRef>
          </c:val>
          <c:smooth val="0"/>
          <c:extLst>
            <c:ext xmlns:c16="http://schemas.microsoft.com/office/drawing/2014/chart" uri="{C3380CC4-5D6E-409C-BE32-E72D297353CC}">
              <c16:uniqueId val="{00000006-0A74-4D2F-84B0-73B291942140}"/>
            </c:ext>
          </c:extLst>
        </c:ser>
        <c:ser>
          <c:idx val="7"/>
          <c:order val="7"/>
          <c:tx>
            <c:strRef>
              <c:f>ANALYSIS!$I$70:$I$71</c:f>
              <c:strCache>
                <c:ptCount val="1"/>
                <c:pt idx="0">
                  <c:v>Shoprite Entrance 3 Foods Inn (People)</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ANALYSIS!$I$72:$I$96</c:f>
              <c:numCache>
                <c:formatCode>General</c:formatCode>
                <c:ptCount val="24"/>
                <c:pt idx="0">
                  <c:v>390</c:v>
                </c:pt>
                <c:pt idx="1">
                  <c:v>398</c:v>
                </c:pt>
                <c:pt idx="2">
                  <c:v>275</c:v>
                </c:pt>
                <c:pt idx="3">
                  <c:v>226</c:v>
                </c:pt>
                <c:pt idx="4">
                  <c:v>179</c:v>
                </c:pt>
                <c:pt idx="5">
                  <c:v>100</c:v>
                </c:pt>
                <c:pt idx="6">
                  <c:v>356</c:v>
                </c:pt>
                <c:pt idx="7">
                  <c:v>1561</c:v>
                </c:pt>
                <c:pt idx="8">
                  <c:v>3693</c:v>
                </c:pt>
                <c:pt idx="9">
                  <c:v>4934</c:v>
                </c:pt>
                <c:pt idx="10">
                  <c:v>7344</c:v>
                </c:pt>
                <c:pt idx="11">
                  <c:v>9268</c:v>
                </c:pt>
                <c:pt idx="12">
                  <c:v>12009</c:v>
                </c:pt>
                <c:pt idx="13">
                  <c:v>14291</c:v>
                </c:pt>
                <c:pt idx="14">
                  <c:v>15573</c:v>
                </c:pt>
                <c:pt idx="15">
                  <c:v>16433</c:v>
                </c:pt>
                <c:pt idx="16">
                  <c:v>17085</c:v>
                </c:pt>
                <c:pt idx="17">
                  <c:v>17790</c:v>
                </c:pt>
                <c:pt idx="18">
                  <c:v>18903</c:v>
                </c:pt>
                <c:pt idx="19">
                  <c:v>19213</c:v>
                </c:pt>
                <c:pt idx="20">
                  <c:v>16003</c:v>
                </c:pt>
                <c:pt idx="21">
                  <c:v>10467</c:v>
                </c:pt>
                <c:pt idx="22">
                  <c:v>3275</c:v>
                </c:pt>
                <c:pt idx="23">
                  <c:v>1180</c:v>
                </c:pt>
              </c:numCache>
            </c:numRef>
          </c:val>
          <c:smooth val="0"/>
          <c:extLst>
            <c:ext xmlns:c16="http://schemas.microsoft.com/office/drawing/2014/chart" uri="{C3380CC4-5D6E-409C-BE32-E72D297353CC}">
              <c16:uniqueId val="{00000007-0A74-4D2F-84B0-73B291942140}"/>
            </c:ext>
          </c:extLst>
        </c:ser>
        <c:ser>
          <c:idx val="8"/>
          <c:order val="8"/>
          <c:tx>
            <c:strRef>
              <c:f>ANALYSIS!$J$70:$J$71</c:f>
              <c:strCache>
                <c:ptCount val="1"/>
                <c:pt idx="0">
                  <c:v>Stanbic Bank (People)</c:v>
                </c:pt>
              </c:strCache>
            </c:strRef>
          </c:tx>
          <c:spPr>
            <a:ln w="22225" cap="rnd">
              <a:solidFill>
                <a:schemeClr val="accent3">
                  <a:lumMod val="60000"/>
                </a:schemeClr>
              </a:solidFill>
              <a:round/>
            </a:ln>
            <a:effectLst/>
          </c:spPr>
          <c:marker>
            <c:symbol val="dash"/>
            <c:size val="6"/>
            <c:spPr>
              <a:solidFill>
                <a:schemeClr val="accent3">
                  <a:lumMod val="60000"/>
                </a:schemeClr>
              </a:solidFill>
              <a:ln w="9525">
                <a:solidFill>
                  <a:schemeClr val="accent3">
                    <a:lumMod val="60000"/>
                  </a:schemeClr>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ANALYSIS!$J$72:$J$96</c:f>
              <c:numCache>
                <c:formatCode>General</c:formatCode>
                <c:ptCount val="24"/>
                <c:pt idx="0">
                  <c:v>172</c:v>
                </c:pt>
                <c:pt idx="1">
                  <c:v>97</c:v>
                </c:pt>
                <c:pt idx="2">
                  <c:v>65</c:v>
                </c:pt>
                <c:pt idx="3">
                  <c:v>44</c:v>
                </c:pt>
                <c:pt idx="4">
                  <c:v>162</c:v>
                </c:pt>
                <c:pt idx="5">
                  <c:v>487</c:v>
                </c:pt>
                <c:pt idx="6">
                  <c:v>1389</c:v>
                </c:pt>
                <c:pt idx="7">
                  <c:v>2390</c:v>
                </c:pt>
                <c:pt idx="8">
                  <c:v>3364</c:v>
                </c:pt>
                <c:pt idx="9">
                  <c:v>5320</c:v>
                </c:pt>
                <c:pt idx="10">
                  <c:v>5649</c:v>
                </c:pt>
                <c:pt idx="11">
                  <c:v>6023</c:v>
                </c:pt>
                <c:pt idx="12">
                  <c:v>5969</c:v>
                </c:pt>
                <c:pt idx="13">
                  <c:v>5615</c:v>
                </c:pt>
                <c:pt idx="14">
                  <c:v>5536</c:v>
                </c:pt>
                <c:pt idx="15">
                  <c:v>5641</c:v>
                </c:pt>
                <c:pt idx="16">
                  <c:v>4230</c:v>
                </c:pt>
                <c:pt idx="17">
                  <c:v>2342</c:v>
                </c:pt>
                <c:pt idx="18">
                  <c:v>1859</c:v>
                </c:pt>
                <c:pt idx="19">
                  <c:v>1370</c:v>
                </c:pt>
                <c:pt idx="20">
                  <c:v>1036</c:v>
                </c:pt>
                <c:pt idx="21">
                  <c:v>700</c:v>
                </c:pt>
                <c:pt idx="22">
                  <c:v>574</c:v>
                </c:pt>
                <c:pt idx="23">
                  <c:v>406</c:v>
                </c:pt>
              </c:numCache>
            </c:numRef>
          </c:val>
          <c:smooth val="0"/>
          <c:extLst>
            <c:ext xmlns:c16="http://schemas.microsoft.com/office/drawing/2014/chart" uri="{C3380CC4-5D6E-409C-BE32-E72D297353CC}">
              <c16:uniqueId val="{00000008-0A74-4D2F-84B0-73B291942140}"/>
            </c:ext>
          </c:extLst>
        </c:ser>
        <c:ser>
          <c:idx val="9"/>
          <c:order val="9"/>
          <c:tx>
            <c:strRef>
              <c:f>ANALYSIS!$K$70:$K$71</c:f>
              <c:strCache>
                <c:ptCount val="1"/>
                <c:pt idx="0">
                  <c:v>Sweet Roses Entrance (People)</c:v>
                </c:pt>
              </c:strCache>
            </c:strRef>
          </c:tx>
          <c:spPr>
            <a:ln w="22225" cap="rnd">
              <a:solidFill>
                <a:schemeClr val="accent4">
                  <a:lumMod val="60000"/>
                </a:schemeClr>
              </a:solidFill>
              <a:round/>
            </a:ln>
            <a:effectLst/>
          </c:spPr>
          <c:marker>
            <c:symbol val="diamond"/>
            <c:size val="6"/>
            <c:spPr>
              <a:solidFill>
                <a:schemeClr val="accent4">
                  <a:lumMod val="60000"/>
                </a:schemeClr>
              </a:solidFill>
              <a:ln w="9525">
                <a:solidFill>
                  <a:schemeClr val="accent4">
                    <a:lumMod val="60000"/>
                  </a:schemeClr>
                </a:solidFill>
                <a:round/>
              </a:ln>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ANALYSIS!$K$72:$K$96</c:f>
              <c:numCache>
                <c:formatCode>General</c:formatCode>
                <c:ptCount val="24"/>
                <c:pt idx="0">
                  <c:v>1774</c:v>
                </c:pt>
                <c:pt idx="1">
                  <c:v>1528</c:v>
                </c:pt>
                <c:pt idx="2">
                  <c:v>2615</c:v>
                </c:pt>
                <c:pt idx="3">
                  <c:v>3119</c:v>
                </c:pt>
                <c:pt idx="4">
                  <c:v>1901</c:v>
                </c:pt>
                <c:pt idx="5">
                  <c:v>540</c:v>
                </c:pt>
                <c:pt idx="6">
                  <c:v>1269</c:v>
                </c:pt>
                <c:pt idx="7">
                  <c:v>3318</c:v>
                </c:pt>
                <c:pt idx="8">
                  <c:v>4085</c:v>
                </c:pt>
                <c:pt idx="9">
                  <c:v>6061</c:v>
                </c:pt>
                <c:pt idx="10">
                  <c:v>10939</c:v>
                </c:pt>
                <c:pt idx="11">
                  <c:v>13204</c:v>
                </c:pt>
                <c:pt idx="12">
                  <c:v>16884</c:v>
                </c:pt>
                <c:pt idx="13">
                  <c:v>20055</c:v>
                </c:pt>
                <c:pt idx="14">
                  <c:v>22647</c:v>
                </c:pt>
                <c:pt idx="15">
                  <c:v>25407</c:v>
                </c:pt>
                <c:pt idx="16">
                  <c:v>26784</c:v>
                </c:pt>
                <c:pt idx="17">
                  <c:v>28085</c:v>
                </c:pt>
                <c:pt idx="18">
                  <c:v>30772</c:v>
                </c:pt>
                <c:pt idx="19">
                  <c:v>28802</c:v>
                </c:pt>
                <c:pt idx="20">
                  <c:v>24100</c:v>
                </c:pt>
                <c:pt idx="21">
                  <c:v>15617</c:v>
                </c:pt>
                <c:pt idx="22">
                  <c:v>5270</c:v>
                </c:pt>
                <c:pt idx="23">
                  <c:v>4210</c:v>
                </c:pt>
              </c:numCache>
            </c:numRef>
          </c:val>
          <c:smooth val="0"/>
          <c:extLst>
            <c:ext xmlns:c16="http://schemas.microsoft.com/office/drawing/2014/chart" uri="{C3380CC4-5D6E-409C-BE32-E72D297353CC}">
              <c16:uniqueId val="{00000009-0A74-4D2F-84B0-73B291942140}"/>
            </c:ext>
          </c:extLst>
        </c:ser>
        <c:dLbls>
          <c:showLegendKey val="0"/>
          <c:showVal val="0"/>
          <c:showCatName val="0"/>
          <c:showSerName val="0"/>
          <c:showPercent val="0"/>
          <c:showBubbleSize val="0"/>
        </c:dLbls>
        <c:marker val="1"/>
        <c:smooth val="0"/>
        <c:axId val="703940879"/>
        <c:axId val="703941359"/>
      </c:lineChart>
      <c:catAx>
        <c:axId val="7039408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03941359"/>
        <c:crosses val="autoZero"/>
        <c:auto val="1"/>
        <c:lblAlgn val="ctr"/>
        <c:lblOffset val="100"/>
        <c:noMultiLvlLbl val="0"/>
      </c:catAx>
      <c:valAx>
        <c:axId val="70394135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3940879"/>
        <c:crosses val="autoZero"/>
        <c:crossBetween val="between"/>
      </c:valAx>
      <c:spPr>
        <a:noFill/>
        <a:ln>
          <a:noFill/>
        </a:ln>
        <a:effectLst/>
      </c:spPr>
    </c:plotArea>
    <c:legend>
      <c:legendPos val="r"/>
      <c:layout>
        <c:manualLayout>
          <c:xMode val="edge"/>
          <c:yMode val="edge"/>
          <c:x val="0.70828243675617486"/>
          <c:y val="0.16229444897163572"/>
          <c:w val="0.27747648914538603"/>
          <c:h val="0.750569207819737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PowerPoint]ANALYSIS!PivotTable4</c:name>
    <c:fmtId val="-1"/>
  </c:pivotSource>
  <c:chart>
    <c:autoTitleDeleted val="1"/>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dLblPos val="inEnd"/>
          <c:showLegendKey val="0"/>
          <c:showVal val="1"/>
          <c:showCatName val="0"/>
          <c:showSerName val="0"/>
          <c:showPercent val="1"/>
          <c:showBubbleSize val="0"/>
          <c:extLst>
            <c:ext xmlns:c15="http://schemas.microsoft.com/office/drawing/2012/chart" uri="{CE6537A1-D6FC-4f65-9D91-7224C49458BB}"/>
          </c:extLst>
        </c:dLbl>
      </c:pivotFmt>
      <c:pivotFmt>
        <c:idx val="4"/>
      </c:pivotFmt>
      <c:pivotFmt>
        <c:idx val="5"/>
      </c:pivotFmt>
      <c:pivotFmt>
        <c:idx val="6"/>
        <c:dLbl>
          <c:idx val="0"/>
          <c:layout>
            <c:manualLayout>
              <c:x val="-1.4705096354905934E-2"/>
              <c:y val="0.15273676424664789"/>
            </c:manualLayout>
          </c:layout>
          <c:dLblPos val="bestFit"/>
          <c:showLegendKey val="0"/>
          <c:showVal val="1"/>
          <c:showCatName val="0"/>
          <c:showSerName val="0"/>
          <c:showPercent val="1"/>
          <c:showBubbleSize val="0"/>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brightRoom" dir="t"/>
          </a:scene3d>
          <a:sp3d prstMaterial="flat">
            <a:bevelT w="50800" h="101600" prst="angle"/>
            <a:contourClr>
              <a:srgbClr val="000000"/>
            </a:contourClr>
          </a:sp3d>
        </c:spPr>
      </c:pivotFmt>
      <c:pivotFmt>
        <c:idx val="52"/>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3"/>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4"/>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6"/>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8"/>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0"/>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7"/>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79"/>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1"/>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8"/>
        <c:spPr>
          <a:solidFill>
            <a:srgbClr val="D61A9C"/>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0"/>
        <c:spPr>
          <a:solidFill>
            <a:srgbClr val="7030A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2"/>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c:spPr>
      </c:pivotFmt>
    </c:pivotFmts>
    <c:plotArea>
      <c:layout>
        <c:manualLayout>
          <c:layoutTarget val="inner"/>
          <c:xMode val="edge"/>
          <c:yMode val="edge"/>
          <c:x val="0.10095703319358357"/>
          <c:y val="0.23072597196911684"/>
          <c:w val="0.47288822047805595"/>
          <c:h val="0.71618571019274824"/>
        </c:manualLayout>
      </c:layout>
      <c:pieChart>
        <c:varyColors val="1"/>
        <c:ser>
          <c:idx val="0"/>
          <c:order val="0"/>
          <c:tx>
            <c:strRef>
              <c:f>ANALYSIS!$B$32</c:f>
              <c:strCache>
                <c:ptCount val="1"/>
                <c:pt idx="0">
                  <c:v>Total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449-4C44-96A1-B2485490004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449-4C44-96A1-B24854900043}"/>
              </c:ext>
            </c:extLst>
          </c:dPt>
          <c:dPt>
            <c:idx val="2"/>
            <c:bubble3D val="0"/>
            <c:explosion val="37"/>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449-4C44-96A1-B24854900043}"/>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449-4C44-96A1-B24854900043}"/>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449-4C44-96A1-B24854900043}"/>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449-4C44-96A1-B24854900043}"/>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449-4C44-96A1-B24854900043}"/>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E449-4C44-96A1-B24854900043}"/>
              </c:ext>
            </c:extLst>
          </c:dPt>
          <c:dPt>
            <c:idx val="8"/>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1-E449-4C44-96A1-B24854900043}"/>
              </c:ext>
            </c:extLst>
          </c:dPt>
          <c:dPt>
            <c:idx val="9"/>
            <c:bubble3D val="0"/>
            <c:explosion val="34"/>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3-E449-4C44-96A1-B248549000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ANALYSIS!$A$33:$A$43</c:f>
              <c:strCache>
                <c:ptCount val="10"/>
                <c:pt idx="0">
                  <c:v>BL1</c:v>
                </c:pt>
                <c:pt idx="1">
                  <c:v>BL2</c:v>
                </c:pt>
                <c:pt idx="2">
                  <c:v>B5</c:v>
                </c:pt>
                <c:pt idx="3">
                  <c:v>CB</c:v>
                </c:pt>
                <c:pt idx="4">
                  <c:v>Grand Total</c:v>
                </c:pt>
                <c:pt idx="5">
                  <c:v>S1</c:v>
                </c:pt>
                <c:pt idx="6">
                  <c:v>S2</c:v>
                </c:pt>
                <c:pt idx="7">
                  <c:v>S3</c:v>
                </c:pt>
                <c:pt idx="8">
                  <c:v>SB</c:v>
                </c:pt>
                <c:pt idx="9">
                  <c:v>SR</c:v>
                </c:pt>
              </c:strCache>
            </c:strRef>
          </c:cat>
          <c:val>
            <c:numRef>
              <c:f>ANALYSIS!$B$33:$B$43</c:f>
              <c:numCache>
                <c:formatCode>General</c:formatCode>
                <c:ptCount val="10"/>
                <c:pt idx="0">
                  <c:v>7294</c:v>
                </c:pt>
                <c:pt idx="1">
                  <c:v>8466</c:v>
                </c:pt>
                <c:pt idx="2">
                  <c:v>210039</c:v>
                </c:pt>
                <c:pt idx="3">
                  <c:v>447330</c:v>
                </c:pt>
                <c:pt idx="4">
                  <c:v>45011</c:v>
                </c:pt>
                <c:pt idx="5">
                  <c:v>45740</c:v>
                </c:pt>
                <c:pt idx="6">
                  <c:v>700408</c:v>
                </c:pt>
                <c:pt idx="7">
                  <c:v>225412</c:v>
                </c:pt>
                <c:pt idx="8">
                  <c:v>60899</c:v>
                </c:pt>
                <c:pt idx="9">
                  <c:v>301826</c:v>
                </c:pt>
              </c:numCache>
            </c:numRef>
          </c:val>
          <c:extLst>
            <c:ext xmlns:c16="http://schemas.microsoft.com/office/drawing/2014/chart" uri="{C3380CC4-5D6E-409C-BE32-E72D297353CC}">
              <c16:uniqueId val="{00000014-E449-4C44-96A1-B2485490004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PowerPoint]ANALYSIS!PivotTable2</c:name>
    <c:fmtId val="-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TOTAL IN-HOURLY TREND</a:t>
            </a:r>
          </a:p>
          <a:p>
            <a:pPr>
              <a:defRPr/>
            </a:pPr>
            <a:r>
              <a:rPr lang="en-US"/>
              <a:t> FROM JAN-JUN 2023</a:t>
            </a:r>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3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3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3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3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3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3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4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4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4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4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4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4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4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4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4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4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5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5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5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5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5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5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5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5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5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5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6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6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6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6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6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6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6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6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6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6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7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7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7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7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7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8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8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8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8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8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8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8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8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8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8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9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9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9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9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9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9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9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9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9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9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10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10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10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10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10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10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10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10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10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10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11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11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11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s>
    <c:plotArea>
      <c:layout/>
      <c:lineChart>
        <c:grouping val="standard"/>
        <c:varyColors val="0"/>
        <c:ser>
          <c:idx val="0"/>
          <c:order val="0"/>
          <c:tx>
            <c:strRef>
              <c:f>ANALYSIS!$B$3:$B$4</c:f>
              <c:strCache>
                <c:ptCount val="1"/>
                <c:pt idx="0">
                  <c:v>BL1</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ANALYSIS!$B$5:$B$29</c:f>
              <c:numCache>
                <c:formatCode>General</c:formatCode>
                <c:ptCount val="24"/>
                <c:pt idx="0">
                  <c:v>20</c:v>
                </c:pt>
                <c:pt idx="1">
                  <c:v>19</c:v>
                </c:pt>
                <c:pt idx="2">
                  <c:v>17</c:v>
                </c:pt>
                <c:pt idx="3">
                  <c:v>8</c:v>
                </c:pt>
                <c:pt idx="4">
                  <c:v>12</c:v>
                </c:pt>
                <c:pt idx="5">
                  <c:v>20</c:v>
                </c:pt>
                <c:pt idx="6">
                  <c:v>11</c:v>
                </c:pt>
                <c:pt idx="7">
                  <c:v>18</c:v>
                </c:pt>
                <c:pt idx="8">
                  <c:v>42</c:v>
                </c:pt>
                <c:pt idx="9">
                  <c:v>392</c:v>
                </c:pt>
                <c:pt idx="10">
                  <c:v>396</c:v>
                </c:pt>
                <c:pt idx="11">
                  <c:v>447</c:v>
                </c:pt>
                <c:pt idx="12">
                  <c:v>576</c:v>
                </c:pt>
                <c:pt idx="13">
                  <c:v>647</c:v>
                </c:pt>
                <c:pt idx="14">
                  <c:v>694</c:v>
                </c:pt>
                <c:pt idx="15">
                  <c:v>640</c:v>
                </c:pt>
                <c:pt idx="16">
                  <c:v>739</c:v>
                </c:pt>
                <c:pt idx="17">
                  <c:v>601</c:v>
                </c:pt>
                <c:pt idx="18">
                  <c:v>665</c:v>
                </c:pt>
                <c:pt idx="19">
                  <c:v>584</c:v>
                </c:pt>
                <c:pt idx="20">
                  <c:v>478</c:v>
                </c:pt>
                <c:pt idx="21">
                  <c:v>246</c:v>
                </c:pt>
                <c:pt idx="22">
                  <c:v>10</c:v>
                </c:pt>
                <c:pt idx="23">
                  <c:v>12</c:v>
                </c:pt>
              </c:numCache>
            </c:numRef>
          </c:val>
          <c:smooth val="0"/>
          <c:extLst>
            <c:ext xmlns:c16="http://schemas.microsoft.com/office/drawing/2014/chart" uri="{C3380CC4-5D6E-409C-BE32-E72D297353CC}">
              <c16:uniqueId val="{00000000-A749-48FD-A8F5-8F2DF224C217}"/>
            </c:ext>
          </c:extLst>
        </c:ser>
        <c:ser>
          <c:idx val="1"/>
          <c:order val="1"/>
          <c:tx>
            <c:strRef>
              <c:f>ANALYSIS!$C$3:$C$4</c:f>
              <c:strCache>
                <c:ptCount val="1"/>
                <c:pt idx="0">
                  <c:v>BL2</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ANALYSIS!$C$5:$C$29</c:f>
              <c:numCache>
                <c:formatCode>General</c:formatCode>
                <c:ptCount val="24"/>
                <c:pt idx="0">
                  <c:v>9</c:v>
                </c:pt>
                <c:pt idx="1">
                  <c:v>20</c:v>
                </c:pt>
                <c:pt idx="2">
                  <c:v>35</c:v>
                </c:pt>
                <c:pt idx="3">
                  <c:v>26</c:v>
                </c:pt>
                <c:pt idx="4">
                  <c:v>29</c:v>
                </c:pt>
                <c:pt idx="5">
                  <c:v>65</c:v>
                </c:pt>
                <c:pt idx="6">
                  <c:v>32</c:v>
                </c:pt>
                <c:pt idx="7">
                  <c:v>23</c:v>
                </c:pt>
                <c:pt idx="8">
                  <c:v>39</c:v>
                </c:pt>
                <c:pt idx="9">
                  <c:v>402</c:v>
                </c:pt>
                <c:pt idx="10">
                  <c:v>440</c:v>
                </c:pt>
                <c:pt idx="11">
                  <c:v>515</c:v>
                </c:pt>
                <c:pt idx="12">
                  <c:v>678</c:v>
                </c:pt>
                <c:pt idx="13">
                  <c:v>747</c:v>
                </c:pt>
                <c:pt idx="14">
                  <c:v>804</c:v>
                </c:pt>
                <c:pt idx="15">
                  <c:v>863</c:v>
                </c:pt>
                <c:pt idx="16">
                  <c:v>745</c:v>
                </c:pt>
                <c:pt idx="17">
                  <c:v>766</c:v>
                </c:pt>
                <c:pt idx="18">
                  <c:v>755</c:v>
                </c:pt>
                <c:pt idx="19">
                  <c:v>630</c:v>
                </c:pt>
                <c:pt idx="20">
                  <c:v>539</c:v>
                </c:pt>
                <c:pt idx="21">
                  <c:v>264</c:v>
                </c:pt>
                <c:pt idx="22">
                  <c:v>18</c:v>
                </c:pt>
                <c:pt idx="23">
                  <c:v>22</c:v>
                </c:pt>
              </c:numCache>
            </c:numRef>
          </c:val>
          <c:smooth val="0"/>
          <c:extLst>
            <c:ext xmlns:c16="http://schemas.microsoft.com/office/drawing/2014/chart" uri="{C3380CC4-5D6E-409C-BE32-E72D297353CC}">
              <c16:uniqueId val="{00000001-A749-48FD-A8F5-8F2DF224C217}"/>
            </c:ext>
          </c:extLst>
        </c:ser>
        <c:ser>
          <c:idx val="2"/>
          <c:order val="2"/>
          <c:tx>
            <c:strRef>
              <c:f>ANALYSIS!$D$3:$D$4</c:f>
              <c:strCache>
                <c:ptCount val="1"/>
                <c:pt idx="0">
                  <c:v>BS</c:v>
                </c:pt>
              </c:strCache>
            </c:strRef>
          </c:tx>
          <c:spPr>
            <a:ln w="22225" cap="rnd">
              <a:solidFill>
                <a:schemeClr val="accent3"/>
              </a:solidFill>
            </a:ln>
            <a:effectLst>
              <a:glow rad="139700">
                <a:schemeClr val="accent3">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ANALYSIS!$D$5:$D$29</c:f>
              <c:numCache>
                <c:formatCode>General</c:formatCode>
                <c:ptCount val="24"/>
                <c:pt idx="0">
                  <c:v>719</c:v>
                </c:pt>
                <c:pt idx="1">
                  <c:v>600</c:v>
                </c:pt>
                <c:pt idx="2">
                  <c:v>483</c:v>
                </c:pt>
                <c:pt idx="3">
                  <c:v>334</c:v>
                </c:pt>
                <c:pt idx="4">
                  <c:v>463</c:v>
                </c:pt>
                <c:pt idx="5">
                  <c:v>667</c:v>
                </c:pt>
                <c:pt idx="6">
                  <c:v>2595</c:v>
                </c:pt>
                <c:pt idx="7">
                  <c:v>3861</c:v>
                </c:pt>
                <c:pt idx="8">
                  <c:v>5610</c:v>
                </c:pt>
                <c:pt idx="9">
                  <c:v>9081</c:v>
                </c:pt>
                <c:pt idx="10">
                  <c:v>11251</c:v>
                </c:pt>
                <c:pt idx="11">
                  <c:v>13282</c:v>
                </c:pt>
                <c:pt idx="12">
                  <c:v>15402</c:v>
                </c:pt>
                <c:pt idx="13">
                  <c:v>17217</c:v>
                </c:pt>
                <c:pt idx="14">
                  <c:v>18802</c:v>
                </c:pt>
                <c:pt idx="15">
                  <c:v>18690</c:v>
                </c:pt>
                <c:pt idx="16">
                  <c:v>17974</c:v>
                </c:pt>
                <c:pt idx="17">
                  <c:v>17429</c:v>
                </c:pt>
                <c:pt idx="18">
                  <c:v>17458</c:v>
                </c:pt>
                <c:pt idx="19">
                  <c:v>15677</c:v>
                </c:pt>
                <c:pt idx="20">
                  <c:v>12213</c:v>
                </c:pt>
                <c:pt idx="21">
                  <c:v>6705</c:v>
                </c:pt>
                <c:pt idx="22">
                  <c:v>2341</c:v>
                </c:pt>
                <c:pt idx="23">
                  <c:v>1185</c:v>
                </c:pt>
              </c:numCache>
            </c:numRef>
          </c:val>
          <c:smooth val="0"/>
          <c:extLst>
            <c:ext xmlns:c16="http://schemas.microsoft.com/office/drawing/2014/chart" uri="{C3380CC4-5D6E-409C-BE32-E72D297353CC}">
              <c16:uniqueId val="{00000002-A749-48FD-A8F5-8F2DF224C217}"/>
            </c:ext>
          </c:extLst>
        </c:ser>
        <c:ser>
          <c:idx val="3"/>
          <c:order val="3"/>
          <c:tx>
            <c:strRef>
              <c:f>ANALYSIS!$E$3:$E$4</c:f>
              <c:strCache>
                <c:ptCount val="1"/>
                <c:pt idx="0">
                  <c:v>CB</c:v>
                </c:pt>
              </c:strCache>
            </c:strRef>
          </c:tx>
          <c:spPr>
            <a:ln w="22225" cap="rnd">
              <a:solidFill>
                <a:schemeClr val="accent4"/>
              </a:solidFill>
            </a:ln>
            <a:effectLst>
              <a:glow rad="139700">
                <a:schemeClr val="accent4">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ANALYSIS!$E$5:$E$29</c:f>
              <c:numCache>
                <c:formatCode>General</c:formatCode>
                <c:ptCount val="24"/>
                <c:pt idx="0">
                  <c:v>2953</c:v>
                </c:pt>
                <c:pt idx="1">
                  <c:v>2254</c:v>
                </c:pt>
                <c:pt idx="2">
                  <c:v>1548</c:v>
                </c:pt>
                <c:pt idx="3">
                  <c:v>1333</c:v>
                </c:pt>
                <c:pt idx="4">
                  <c:v>1030</c:v>
                </c:pt>
                <c:pt idx="5">
                  <c:v>1600</c:v>
                </c:pt>
                <c:pt idx="6">
                  <c:v>3551</c:v>
                </c:pt>
                <c:pt idx="7">
                  <c:v>6833</c:v>
                </c:pt>
                <c:pt idx="8">
                  <c:v>10492</c:v>
                </c:pt>
                <c:pt idx="9">
                  <c:v>14635</c:v>
                </c:pt>
                <c:pt idx="10">
                  <c:v>20201</c:v>
                </c:pt>
                <c:pt idx="11">
                  <c:v>24477</c:v>
                </c:pt>
                <c:pt idx="12">
                  <c:v>29936</c:v>
                </c:pt>
                <c:pt idx="13">
                  <c:v>33146</c:v>
                </c:pt>
                <c:pt idx="14">
                  <c:v>36099</c:v>
                </c:pt>
                <c:pt idx="15">
                  <c:v>37920</c:v>
                </c:pt>
                <c:pt idx="16">
                  <c:v>37085</c:v>
                </c:pt>
                <c:pt idx="17">
                  <c:v>36590</c:v>
                </c:pt>
                <c:pt idx="18">
                  <c:v>38287</c:v>
                </c:pt>
                <c:pt idx="19">
                  <c:v>37305</c:v>
                </c:pt>
                <c:pt idx="20">
                  <c:v>30550</c:v>
                </c:pt>
                <c:pt idx="21">
                  <c:v>21498</c:v>
                </c:pt>
                <c:pt idx="22">
                  <c:v>12652</c:v>
                </c:pt>
                <c:pt idx="23">
                  <c:v>5355</c:v>
                </c:pt>
              </c:numCache>
            </c:numRef>
          </c:val>
          <c:smooth val="0"/>
          <c:extLst>
            <c:ext xmlns:c16="http://schemas.microsoft.com/office/drawing/2014/chart" uri="{C3380CC4-5D6E-409C-BE32-E72D297353CC}">
              <c16:uniqueId val="{00000003-A749-48FD-A8F5-8F2DF224C217}"/>
            </c:ext>
          </c:extLst>
        </c:ser>
        <c:ser>
          <c:idx val="4"/>
          <c:order val="4"/>
          <c:tx>
            <c:strRef>
              <c:f>ANALYSIS!$F$3:$F$4</c:f>
              <c:strCache>
                <c:ptCount val="1"/>
                <c:pt idx="0">
                  <c:v>G</c:v>
                </c:pt>
              </c:strCache>
            </c:strRef>
          </c:tx>
          <c:spPr>
            <a:ln w="22225" cap="rnd">
              <a:solidFill>
                <a:schemeClr val="accent5"/>
              </a:solidFill>
            </a:ln>
            <a:effectLst>
              <a:glow rad="139700">
                <a:schemeClr val="accent5">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ANALYSIS!$F$5:$F$29</c:f>
              <c:numCache>
                <c:formatCode>General</c:formatCode>
                <c:ptCount val="24"/>
                <c:pt idx="0">
                  <c:v>988</c:v>
                </c:pt>
                <c:pt idx="1">
                  <c:v>640</c:v>
                </c:pt>
                <c:pt idx="2">
                  <c:v>287</c:v>
                </c:pt>
                <c:pt idx="3">
                  <c:v>85</c:v>
                </c:pt>
                <c:pt idx="4">
                  <c:v>103</c:v>
                </c:pt>
                <c:pt idx="5">
                  <c:v>121</c:v>
                </c:pt>
                <c:pt idx="6">
                  <c:v>163</c:v>
                </c:pt>
                <c:pt idx="7">
                  <c:v>409</c:v>
                </c:pt>
                <c:pt idx="8">
                  <c:v>782</c:v>
                </c:pt>
                <c:pt idx="9">
                  <c:v>1122</c:v>
                </c:pt>
                <c:pt idx="10">
                  <c:v>1589</c:v>
                </c:pt>
                <c:pt idx="11">
                  <c:v>1981</c:v>
                </c:pt>
                <c:pt idx="12">
                  <c:v>2242</c:v>
                </c:pt>
                <c:pt idx="13">
                  <c:v>1985</c:v>
                </c:pt>
                <c:pt idx="14">
                  <c:v>2135</c:v>
                </c:pt>
                <c:pt idx="15">
                  <c:v>2424</c:v>
                </c:pt>
                <c:pt idx="16">
                  <c:v>3480</c:v>
                </c:pt>
                <c:pt idx="17">
                  <c:v>6196</c:v>
                </c:pt>
                <c:pt idx="18">
                  <c:v>7231</c:v>
                </c:pt>
                <c:pt idx="19">
                  <c:v>5458</c:v>
                </c:pt>
                <c:pt idx="20">
                  <c:v>3435</c:v>
                </c:pt>
                <c:pt idx="21">
                  <c:v>816</c:v>
                </c:pt>
                <c:pt idx="22">
                  <c:v>453</c:v>
                </c:pt>
                <c:pt idx="23">
                  <c:v>886</c:v>
                </c:pt>
              </c:numCache>
            </c:numRef>
          </c:val>
          <c:smooth val="0"/>
          <c:extLst>
            <c:ext xmlns:c16="http://schemas.microsoft.com/office/drawing/2014/chart" uri="{C3380CC4-5D6E-409C-BE32-E72D297353CC}">
              <c16:uniqueId val="{00000004-A749-48FD-A8F5-8F2DF224C217}"/>
            </c:ext>
          </c:extLst>
        </c:ser>
        <c:ser>
          <c:idx val="5"/>
          <c:order val="5"/>
          <c:tx>
            <c:strRef>
              <c:f>ANALYSIS!$G$3:$G$4</c:f>
              <c:strCache>
                <c:ptCount val="1"/>
                <c:pt idx="0">
                  <c:v>S1</c:v>
                </c:pt>
              </c:strCache>
            </c:strRef>
          </c:tx>
          <c:spPr>
            <a:ln w="22225" cap="rnd">
              <a:solidFill>
                <a:schemeClr val="accent6"/>
              </a:solidFill>
            </a:ln>
            <a:effectLst>
              <a:glow rad="139700">
                <a:schemeClr val="accent6">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ANALYSIS!$G$5:$G$29</c:f>
              <c:numCache>
                <c:formatCode>General</c:formatCode>
                <c:ptCount val="24"/>
                <c:pt idx="0">
                  <c:v>148</c:v>
                </c:pt>
                <c:pt idx="1">
                  <c:v>238</c:v>
                </c:pt>
                <c:pt idx="2">
                  <c:v>271</c:v>
                </c:pt>
                <c:pt idx="3">
                  <c:v>170</c:v>
                </c:pt>
                <c:pt idx="4">
                  <c:v>143</c:v>
                </c:pt>
                <c:pt idx="5">
                  <c:v>210</c:v>
                </c:pt>
                <c:pt idx="6">
                  <c:v>272</c:v>
                </c:pt>
                <c:pt idx="7">
                  <c:v>901</c:v>
                </c:pt>
                <c:pt idx="8">
                  <c:v>1944</c:v>
                </c:pt>
                <c:pt idx="9">
                  <c:v>2400</c:v>
                </c:pt>
                <c:pt idx="10">
                  <c:v>3041</c:v>
                </c:pt>
                <c:pt idx="11">
                  <c:v>3616</c:v>
                </c:pt>
                <c:pt idx="12">
                  <c:v>4291</c:v>
                </c:pt>
                <c:pt idx="13">
                  <c:v>4609</c:v>
                </c:pt>
                <c:pt idx="14">
                  <c:v>4345</c:v>
                </c:pt>
                <c:pt idx="15">
                  <c:v>4203</c:v>
                </c:pt>
                <c:pt idx="16">
                  <c:v>3922</c:v>
                </c:pt>
                <c:pt idx="17">
                  <c:v>3232</c:v>
                </c:pt>
                <c:pt idx="18">
                  <c:v>2752</c:v>
                </c:pt>
                <c:pt idx="19">
                  <c:v>2256</c:v>
                </c:pt>
                <c:pt idx="20">
                  <c:v>1618</c:v>
                </c:pt>
                <c:pt idx="21">
                  <c:v>676</c:v>
                </c:pt>
                <c:pt idx="22">
                  <c:v>256</c:v>
                </c:pt>
                <c:pt idx="23">
                  <c:v>226</c:v>
                </c:pt>
              </c:numCache>
            </c:numRef>
          </c:val>
          <c:smooth val="0"/>
          <c:extLst>
            <c:ext xmlns:c16="http://schemas.microsoft.com/office/drawing/2014/chart" uri="{C3380CC4-5D6E-409C-BE32-E72D297353CC}">
              <c16:uniqueId val="{00000005-A749-48FD-A8F5-8F2DF224C217}"/>
            </c:ext>
          </c:extLst>
        </c:ser>
        <c:ser>
          <c:idx val="6"/>
          <c:order val="6"/>
          <c:tx>
            <c:strRef>
              <c:f>ANALYSIS!$H$3:$H$4</c:f>
              <c:strCache>
                <c:ptCount val="1"/>
                <c:pt idx="0">
                  <c:v>S2</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ANALYSIS!$H$5:$H$29</c:f>
              <c:numCache>
                <c:formatCode>General</c:formatCode>
                <c:ptCount val="24"/>
                <c:pt idx="0">
                  <c:v>689</c:v>
                </c:pt>
                <c:pt idx="1">
                  <c:v>822</c:v>
                </c:pt>
                <c:pt idx="2">
                  <c:v>917</c:v>
                </c:pt>
                <c:pt idx="3">
                  <c:v>780</c:v>
                </c:pt>
                <c:pt idx="4">
                  <c:v>679</c:v>
                </c:pt>
                <c:pt idx="5">
                  <c:v>712</c:v>
                </c:pt>
                <c:pt idx="6">
                  <c:v>2506</c:v>
                </c:pt>
                <c:pt idx="7">
                  <c:v>7941</c:v>
                </c:pt>
                <c:pt idx="8">
                  <c:v>21500</c:v>
                </c:pt>
                <c:pt idx="9">
                  <c:v>41129</c:v>
                </c:pt>
                <c:pt idx="10">
                  <c:v>48921</c:v>
                </c:pt>
                <c:pt idx="11">
                  <c:v>56133</c:v>
                </c:pt>
                <c:pt idx="12">
                  <c:v>61194</c:v>
                </c:pt>
                <c:pt idx="13">
                  <c:v>62269</c:v>
                </c:pt>
                <c:pt idx="14">
                  <c:v>62339</c:v>
                </c:pt>
                <c:pt idx="15">
                  <c:v>61996</c:v>
                </c:pt>
                <c:pt idx="16">
                  <c:v>61026</c:v>
                </c:pt>
                <c:pt idx="17">
                  <c:v>55284</c:v>
                </c:pt>
                <c:pt idx="18">
                  <c:v>54614</c:v>
                </c:pt>
                <c:pt idx="19">
                  <c:v>49248</c:v>
                </c:pt>
                <c:pt idx="20">
                  <c:v>35168</c:v>
                </c:pt>
                <c:pt idx="21">
                  <c:v>11035</c:v>
                </c:pt>
                <c:pt idx="22">
                  <c:v>2483</c:v>
                </c:pt>
                <c:pt idx="23">
                  <c:v>1023</c:v>
                </c:pt>
              </c:numCache>
            </c:numRef>
          </c:val>
          <c:smooth val="0"/>
          <c:extLst>
            <c:ext xmlns:c16="http://schemas.microsoft.com/office/drawing/2014/chart" uri="{C3380CC4-5D6E-409C-BE32-E72D297353CC}">
              <c16:uniqueId val="{00000006-A749-48FD-A8F5-8F2DF224C217}"/>
            </c:ext>
          </c:extLst>
        </c:ser>
        <c:ser>
          <c:idx val="7"/>
          <c:order val="7"/>
          <c:tx>
            <c:strRef>
              <c:f>ANALYSIS!$I$3:$I$4</c:f>
              <c:strCache>
                <c:ptCount val="1"/>
                <c:pt idx="0">
                  <c:v>S3</c:v>
                </c:pt>
              </c:strCache>
            </c:strRef>
          </c:tx>
          <c:spPr>
            <a:ln w="22225" cap="rnd">
              <a:solidFill>
                <a:schemeClr val="accent2">
                  <a:lumMod val="60000"/>
                </a:schemeClr>
              </a:solidFill>
            </a:ln>
            <a:effectLst>
              <a:glow rad="139700">
                <a:schemeClr val="accent2">
                  <a:lumMod val="60000"/>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ANALYSIS!$I$5:$I$29</c:f>
              <c:numCache>
                <c:formatCode>General</c:formatCode>
                <c:ptCount val="24"/>
                <c:pt idx="0">
                  <c:v>696</c:v>
                </c:pt>
                <c:pt idx="1">
                  <c:v>684</c:v>
                </c:pt>
                <c:pt idx="2">
                  <c:v>535</c:v>
                </c:pt>
                <c:pt idx="3">
                  <c:v>374</c:v>
                </c:pt>
                <c:pt idx="4">
                  <c:v>318</c:v>
                </c:pt>
                <c:pt idx="5">
                  <c:v>166</c:v>
                </c:pt>
                <c:pt idx="6">
                  <c:v>306</c:v>
                </c:pt>
                <c:pt idx="7">
                  <c:v>1092</c:v>
                </c:pt>
                <c:pt idx="8">
                  <c:v>2340</c:v>
                </c:pt>
                <c:pt idx="9">
                  <c:v>4359</c:v>
                </c:pt>
                <c:pt idx="10">
                  <c:v>7061</c:v>
                </c:pt>
                <c:pt idx="11">
                  <c:v>9856</c:v>
                </c:pt>
                <c:pt idx="12">
                  <c:v>13132</c:v>
                </c:pt>
                <c:pt idx="13">
                  <c:v>16261</c:v>
                </c:pt>
                <c:pt idx="14">
                  <c:v>18086</c:v>
                </c:pt>
                <c:pt idx="15">
                  <c:v>18958</c:v>
                </c:pt>
                <c:pt idx="16">
                  <c:v>19666</c:v>
                </c:pt>
                <c:pt idx="17">
                  <c:v>20259</c:v>
                </c:pt>
                <c:pt idx="18">
                  <c:v>22447</c:v>
                </c:pt>
                <c:pt idx="19">
                  <c:v>22967</c:v>
                </c:pt>
                <c:pt idx="20">
                  <c:v>21052</c:v>
                </c:pt>
                <c:pt idx="21">
                  <c:v>15939</c:v>
                </c:pt>
                <c:pt idx="22">
                  <c:v>6405</c:v>
                </c:pt>
                <c:pt idx="23">
                  <c:v>2453</c:v>
                </c:pt>
              </c:numCache>
            </c:numRef>
          </c:val>
          <c:smooth val="0"/>
          <c:extLst>
            <c:ext xmlns:c16="http://schemas.microsoft.com/office/drawing/2014/chart" uri="{C3380CC4-5D6E-409C-BE32-E72D297353CC}">
              <c16:uniqueId val="{00000007-A749-48FD-A8F5-8F2DF224C217}"/>
            </c:ext>
          </c:extLst>
        </c:ser>
        <c:ser>
          <c:idx val="8"/>
          <c:order val="8"/>
          <c:tx>
            <c:strRef>
              <c:f>ANALYSIS!$J$3:$J$4</c:f>
              <c:strCache>
                <c:ptCount val="1"/>
                <c:pt idx="0">
                  <c:v>SB</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ANALYSIS!$J$5:$J$29</c:f>
              <c:numCache>
                <c:formatCode>General</c:formatCode>
                <c:ptCount val="24"/>
                <c:pt idx="0">
                  <c:v>178</c:v>
                </c:pt>
                <c:pt idx="1">
                  <c:v>92</c:v>
                </c:pt>
                <c:pt idx="2">
                  <c:v>65</c:v>
                </c:pt>
                <c:pt idx="3">
                  <c:v>52</c:v>
                </c:pt>
                <c:pt idx="4">
                  <c:v>175</c:v>
                </c:pt>
                <c:pt idx="5">
                  <c:v>457</c:v>
                </c:pt>
                <c:pt idx="6">
                  <c:v>1219</c:v>
                </c:pt>
                <c:pt idx="7">
                  <c:v>1533</c:v>
                </c:pt>
                <c:pt idx="8">
                  <c:v>2719</c:v>
                </c:pt>
                <c:pt idx="9">
                  <c:v>4949</c:v>
                </c:pt>
                <c:pt idx="10">
                  <c:v>5616</c:v>
                </c:pt>
                <c:pt idx="11">
                  <c:v>5928</c:v>
                </c:pt>
                <c:pt idx="12">
                  <c:v>5948</c:v>
                </c:pt>
                <c:pt idx="13">
                  <c:v>5900</c:v>
                </c:pt>
                <c:pt idx="14">
                  <c:v>5784</c:v>
                </c:pt>
                <c:pt idx="15">
                  <c:v>5769</c:v>
                </c:pt>
                <c:pt idx="16">
                  <c:v>5257</c:v>
                </c:pt>
                <c:pt idx="17">
                  <c:v>2990</c:v>
                </c:pt>
                <c:pt idx="18">
                  <c:v>2225</c:v>
                </c:pt>
                <c:pt idx="19">
                  <c:v>1394</c:v>
                </c:pt>
                <c:pt idx="20">
                  <c:v>1024</c:v>
                </c:pt>
                <c:pt idx="21">
                  <c:v>654</c:v>
                </c:pt>
                <c:pt idx="22">
                  <c:v>560</c:v>
                </c:pt>
                <c:pt idx="23">
                  <c:v>411</c:v>
                </c:pt>
              </c:numCache>
            </c:numRef>
          </c:val>
          <c:smooth val="0"/>
          <c:extLst>
            <c:ext xmlns:c16="http://schemas.microsoft.com/office/drawing/2014/chart" uri="{C3380CC4-5D6E-409C-BE32-E72D297353CC}">
              <c16:uniqueId val="{00000008-A749-48FD-A8F5-8F2DF224C217}"/>
            </c:ext>
          </c:extLst>
        </c:ser>
        <c:ser>
          <c:idx val="9"/>
          <c:order val="9"/>
          <c:tx>
            <c:strRef>
              <c:f>ANALYSIS!$K$3:$K$4</c:f>
              <c:strCache>
                <c:ptCount val="1"/>
                <c:pt idx="0">
                  <c:v>SR</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cat>
            <c:strRef>
              <c:f>ANALYSIS!$A$5:$A$29</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ANALYSIS!$K$5:$K$29</c:f>
              <c:numCache>
                <c:formatCode>General</c:formatCode>
                <c:ptCount val="24"/>
                <c:pt idx="0">
                  <c:v>1888</c:v>
                </c:pt>
                <c:pt idx="1">
                  <c:v>1567</c:v>
                </c:pt>
                <c:pt idx="2">
                  <c:v>2671</c:v>
                </c:pt>
                <c:pt idx="3">
                  <c:v>3144</c:v>
                </c:pt>
                <c:pt idx="4">
                  <c:v>1939</c:v>
                </c:pt>
                <c:pt idx="5">
                  <c:v>562</c:v>
                </c:pt>
                <c:pt idx="6">
                  <c:v>1151</c:v>
                </c:pt>
                <c:pt idx="7">
                  <c:v>2744</c:v>
                </c:pt>
                <c:pt idx="8">
                  <c:v>3203</c:v>
                </c:pt>
                <c:pt idx="9">
                  <c:v>4751</c:v>
                </c:pt>
                <c:pt idx="10">
                  <c:v>7952</c:v>
                </c:pt>
                <c:pt idx="11">
                  <c:v>11596</c:v>
                </c:pt>
                <c:pt idx="12">
                  <c:v>15551</c:v>
                </c:pt>
                <c:pt idx="13">
                  <c:v>19302</c:v>
                </c:pt>
                <c:pt idx="14">
                  <c:v>22605</c:v>
                </c:pt>
                <c:pt idx="15">
                  <c:v>24910</c:v>
                </c:pt>
                <c:pt idx="16">
                  <c:v>27535</c:v>
                </c:pt>
                <c:pt idx="17">
                  <c:v>29353</c:v>
                </c:pt>
                <c:pt idx="18">
                  <c:v>31108</c:v>
                </c:pt>
                <c:pt idx="19">
                  <c:v>30482</c:v>
                </c:pt>
                <c:pt idx="20">
                  <c:v>27488</c:v>
                </c:pt>
                <c:pt idx="21">
                  <c:v>18492</c:v>
                </c:pt>
                <c:pt idx="22">
                  <c:v>7464</c:v>
                </c:pt>
                <c:pt idx="23">
                  <c:v>4368</c:v>
                </c:pt>
              </c:numCache>
            </c:numRef>
          </c:val>
          <c:smooth val="0"/>
          <c:extLst>
            <c:ext xmlns:c16="http://schemas.microsoft.com/office/drawing/2014/chart" uri="{C3380CC4-5D6E-409C-BE32-E72D297353CC}">
              <c16:uniqueId val="{00000009-A749-48FD-A8F5-8F2DF224C217}"/>
            </c:ext>
          </c:extLst>
        </c:ser>
        <c:dLbls>
          <c:showLegendKey val="0"/>
          <c:showVal val="0"/>
          <c:showCatName val="0"/>
          <c:showSerName val="0"/>
          <c:showPercent val="0"/>
          <c:showBubbleSize val="0"/>
        </c:dLbls>
        <c:marker val="1"/>
        <c:smooth val="0"/>
        <c:axId val="1597942175"/>
        <c:axId val="1597940927"/>
      </c:lineChart>
      <c:catAx>
        <c:axId val="159794217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97940927"/>
        <c:crosses val="autoZero"/>
        <c:auto val="1"/>
        <c:lblAlgn val="ctr"/>
        <c:lblOffset val="100"/>
        <c:noMultiLvlLbl val="0"/>
      </c:catAx>
      <c:valAx>
        <c:axId val="159794092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9794217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tx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PowerPoint]ANALYSIS!PivotTable8</c:name>
    <c:fmtId val="-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ZA"/>
              <a:t>TOTAL OUT-HOURLY TREND</a:t>
            </a:r>
          </a:p>
          <a:p>
            <a:pPr>
              <a:defRPr/>
            </a:pPr>
            <a:r>
              <a:rPr lang="en-ZA"/>
              <a:t>FROM JAN TO JUN 2023</a:t>
            </a:r>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2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2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2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2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2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2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2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2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2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3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3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3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3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3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3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3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3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3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3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
        <c:idx val="4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4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pivotFmt>
      <c:pivotFmt>
        <c:idx val="4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pivotFmt>
      <c:pivotFmt>
        <c:idx val="4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pivotFmt>
      <c:pivotFmt>
        <c:idx val="4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pivotFmt>
      <c:pivotFmt>
        <c:idx val="4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pivotFmt>
      <c:pivotFmt>
        <c:idx val="4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pivotFmt>
      <c:pivotFmt>
        <c:idx val="4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pivotFmt>
      <c:pivotFmt>
        <c:idx val="4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pivotFmt>
      <c:pivotFmt>
        <c:idx val="4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pivotFmt>
    </c:pivotFmts>
    <c:plotArea>
      <c:layout/>
      <c:lineChart>
        <c:grouping val="standard"/>
        <c:varyColors val="0"/>
        <c:ser>
          <c:idx val="0"/>
          <c:order val="0"/>
          <c:tx>
            <c:strRef>
              <c:f>ANALYSIS!$B$70:$B$71</c:f>
              <c:strCache>
                <c:ptCount val="1"/>
                <c:pt idx="0">
                  <c:v>B1</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ANALYSIS!$B$72:$B$96</c:f>
              <c:numCache>
                <c:formatCode>General</c:formatCode>
                <c:ptCount val="24"/>
                <c:pt idx="0">
                  <c:v>24</c:v>
                </c:pt>
                <c:pt idx="1">
                  <c:v>31</c:v>
                </c:pt>
                <c:pt idx="2">
                  <c:v>27</c:v>
                </c:pt>
                <c:pt idx="3">
                  <c:v>15</c:v>
                </c:pt>
                <c:pt idx="4">
                  <c:v>9</c:v>
                </c:pt>
                <c:pt idx="5">
                  <c:v>16</c:v>
                </c:pt>
                <c:pt idx="6">
                  <c:v>17</c:v>
                </c:pt>
                <c:pt idx="7">
                  <c:v>30</c:v>
                </c:pt>
                <c:pt idx="8">
                  <c:v>82</c:v>
                </c:pt>
                <c:pt idx="9">
                  <c:v>1133</c:v>
                </c:pt>
                <c:pt idx="10">
                  <c:v>795</c:v>
                </c:pt>
                <c:pt idx="11">
                  <c:v>780</c:v>
                </c:pt>
                <c:pt idx="12">
                  <c:v>929</c:v>
                </c:pt>
                <c:pt idx="13">
                  <c:v>1054</c:v>
                </c:pt>
                <c:pt idx="14">
                  <c:v>1234</c:v>
                </c:pt>
                <c:pt idx="15">
                  <c:v>1095</c:v>
                </c:pt>
                <c:pt idx="16">
                  <c:v>1129</c:v>
                </c:pt>
                <c:pt idx="17">
                  <c:v>976</c:v>
                </c:pt>
                <c:pt idx="18">
                  <c:v>1024</c:v>
                </c:pt>
                <c:pt idx="19">
                  <c:v>908</c:v>
                </c:pt>
                <c:pt idx="20">
                  <c:v>767</c:v>
                </c:pt>
                <c:pt idx="21">
                  <c:v>238</c:v>
                </c:pt>
                <c:pt idx="22">
                  <c:v>21</c:v>
                </c:pt>
                <c:pt idx="23">
                  <c:v>13</c:v>
                </c:pt>
              </c:numCache>
            </c:numRef>
          </c:val>
          <c:smooth val="0"/>
          <c:extLst>
            <c:ext xmlns:c16="http://schemas.microsoft.com/office/drawing/2014/chart" uri="{C3380CC4-5D6E-409C-BE32-E72D297353CC}">
              <c16:uniqueId val="{00000000-4085-403E-8909-D0887A8FD289}"/>
            </c:ext>
          </c:extLst>
        </c:ser>
        <c:ser>
          <c:idx val="1"/>
          <c:order val="1"/>
          <c:tx>
            <c:strRef>
              <c:f>ANALYSIS!$C$70:$C$71</c:f>
              <c:strCache>
                <c:ptCount val="1"/>
                <c:pt idx="0">
                  <c:v>BL2</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ANALYSIS!$C$72:$C$96</c:f>
              <c:numCache>
                <c:formatCode>General</c:formatCode>
                <c:ptCount val="24"/>
                <c:pt idx="0">
                  <c:v>11</c:v>
                </c:pt>
                <c:pt idx="1">
                  <c:v>28</c:v>
                </c:pt>
                <c:pt idx="2">
                  <c:v>31</c:v>
                </c:pt>
                <c:pt idx="3">
                  <c:v>19</c:v>
                </c:pt>
                <c:pt idx="4">
                  <c:v>20</c:v>
                </c:pt>
                <c:pt idx="5">
                  <c:v>15</c:v>
                </c:pt>
                <c:pt idx="6">
                  <c:v>21</c:v>
                </c:pt>
                <c:pt idx="7">
                  <c:v>16</c:v>
                </c:pt>
                <c:pt idx="8">
                  <c:v>65</c:v>
                </c:pt>
                <c:pt idx="9">
                  <c:v>537</c:v>
                </c:pt>
                <c:pt idx="10">
                  <c:v>235</c:v>
                </c:pt>
                <c:pt idx="11">
                  <c:v>218</c:v>
                </c:pt>
                <c:pt idx="12">
                  <c:v>272</c:v>
                </c:pt>
                <c:pt idx="13">
                  <c:v>339</c:v>
                </c:pt>
                <c:pt idx="14">
                  <c:v>432</c:v>
                </c:pt>
                <c:pt idx="15">
                  <c:v>358</c:v>
                </c:pt>
                <c:pt idx="16">
                  <c:v>340</c:v>
                </c:pt>
                <c:pt idx="17">
                  <c:v>355</c:v>
                </c:pt>
                <c:pt idx="18">
                  <c:v>295</c:v>
                </c:pt>
                <c:pt idx="19">
                  <c:v>237</c:v>
                </c:pt>
                <c:pt idx="20">
                  <c:v>224</c:v>
                </c:pt>
                <c:pt idx="21">
                  <c:v>66</c:v>
                </c:pt>
                <c:pt idx="22">
                  <c:v>29</c:v>
                </c:pt>
                <c:pt idx="23">
                  <c:v>20</c:v>
                </c:pt>
              </c:numCache>
            </c:numRef>
          </c:val>
          <c:smooth val="0"/>
          <c:extLst>
            <c:ext xmlns:c16="http://schemas.microsoft.com/office/drawing/2014/chart" uri="{C3380CC4-5D6E-409C-BE32-E72D297353CC}">
              <c16:uniqueId val="{00000001-4085-403E-8909-D0887A8FD289}"/>
            </c:ext>
          </c:extLst>
        </c:ser>
        <c:ser>
          <c:idx val="2"/>
          <c:order val="2"/>
          <c:tx>
            <c:strRef>
              <c:f>ANALYSIS!$D$70:$D$71</c:f>
              <c:strCache>
                <c:ptCount val="1"/>
                <c:pt idx="0">
                  <c:v>BS</c:v>
                </c:pt>
              </c:strCache>
            </c:strRef>
          </c:tx>
          <c:spPr>
            <a:ln w="22225" cap="rnd">
              <a:solidFill>
                <a:schemeClr val="accent3"/>
              </a:solidFill>
            </a:ln>
            <a:effectLst>
              <a:glow rad="139700">
                <a:schemeClr val="accent3">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ANALYSIS!$D$72:$D$96</c:f>
              <c:numCache>
                <c:formatCode>General</c:formatCode>
                <c:ptCount val="24"/>
                <c:pt idx="0">
                  <c:v>577</c:v>
                </c:pt>
                <c:pt idx="1">
                  <c:v>569</c:v>
                </c:pt>
                <c:pt idx="2">
                  <c:v>411</c:v>
                </c:pt>
                <c:pt idx="3">
                  <c:v>316</c:v>
                </c:pt>
                <c:pt idx="4">
                  <c:v>365</c:v>
                </c:pt>
                <c:pt idx="5">
                  <c:v>717</c:v>
                </c:pt>
                <c:pt idx="6">
                  <c:v>3336</c:v>
                </c:pt>
                <c:pt idx="7">
                  <c:v>5151</c:v>
                </c:pt>
                <c:pt idx="8">
                  <c:v>8938</c:v>
                </c:pt>
                <c:pt idx="9">
                  <c:v>12583</c:v>
                </c:pt>
                <c:pt idx="10">
                  <c:v>13234</c:v>
                </c:pt>
                <c:pt idx="11">
                  <c:v>14433</c:v>
                </c:pt>
                <c:pt idx="12">
                  <c:v>15900</c:v>
                </c:pt>
                <c:pt idx="13">
                  <c:v>17662</c:v>
                </c:pt>
                <c:pt idx="14">
                  <c:v>18668</c:v>
                </c:pt>
                <c:pt idx="15">
                  <c:v>17039</c:v>
                </c:pt>
                <c:pt idx="16">
                  <c:v>16238</c:v>
                </c:pt>
                <c:pt idx="17">
                  <c:v>16257</c:v>
                </c:pt>
                <c:pt idx="18">
                  <c:v>16826</c:v>
                </c:pt>
                <c:pt idx="19">
                  <c:v>13433</c:v>
                </c:pt>
                <c:pt idx="20">
                  <c:v>8953</c:v>
                </c:pt>
                <c:pt idx="21">
                  <c:v>4301</c:v>
                </c:pt>
                <c:pt idx="22">
                  <c:v>1506</c:v>
                </c:pt>
                <c:pt idx="23">
                  <c:v>933</c:v>
                </c:pt>
              </c:numCache>
            </c:numRef>
          </c:val>
          <c:smooth val="0"/>
          <c:extLst>
            <c:ext xmlns:c16="http://schemas.microsoft.com/office/drawing/2014/chart" uri="{C3380CC4-5D6E-409C-BE32-E72D297353CC}">
              <c16:uniqueId val="{00000002-4085-403E-8909-D0887A8FD289}"/>
            </c:ext>
          </c:extLst>
        </c:ser>
        <c:ser>
          <c:idx val="3"/>
          <c:order val="3"/>
          <c:tx>
            <c:strRef>
              <c:f>ANALYSIS!$E$70:$E$71</c:f>
              <c:strCache>
                <c:ptCount val="1"/>
                <c:pt idx="0">
                  <c:v>CB</c:v>
                </c:pt>
              </c:strCache>
            </c:strRef>
          </c:tx>
          <c:spPr>
            <a:ln w="22225" cap="rnd">
              <a:solidFill>
                <a:schemeClr val="accent4"/>
              </a:solidFill>
            </a:ln>
            <a:effectLst>
              <a:glow rad="139700">
                <a:schemeClr val="accent4">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ANALYSIS!$E$72:$E$96</c:f>
              <c:numCache>
                <c:formatCode>General</c:formatCode>
                <c:ptCount val="24"/>
                <c:pt idx="0">
                  <c:v>3191</c:v>
                </c:pt>
                <c:pt idx="1">
                  <c:v>2397</c:v>
                </c:pt>
                <c:pt idx="2">
                  <c:v>1562</c:v>
                </c:pt>
                <c:pt idx="3">
                  <c:v>1272</c:v>
                </c:pt>
                <c:pt idx="4">
                  <c:v>1349</c:v>
                </c:pt>
                <c:pt idx="5">
                  <c:v>1584</c:v>
                </c:pt>
                <c:pt idx="6">
                  <c:v>3088</c:v>
                </c:pt>
                <c:pt idx="7">
                  <c:v>5912</c:v>
                </c:pt>
                <c:pt idx="8">
                  <c:v>9069</c:v>
                </c:pt>
                <c:pt idx="9">
                  <c:v>13208</c:v>
                </c:pt>
                <c:pt idx="10">
                  <c:v>18841</c:v>
                </c:pt>
                <c:pt idx="11">
                  <c:v>23233</c:v>
                </c:pt>
                <c:pt idx="12">
                  <c:v>28274</c:v>
                </c:pt>
                <c:pt idx="13">
                  <c:v>32025</c:v>
                </c:pt>
                <c:pt idx="14">
                  <c:v>35164</c:v>
                </c:pt>
                <c:pt idx="15">
                  <c:v>37335</c:v>
                </c:pt>
                <c:pt idx="16">
                  <c:v>37697</c:v>
                </c:pt>
                <c:pt idx="17">
                  <c:v>37024</c:v>
                </c:pt>
                <c:pt idx="18">
                  <c:v>38654</c:v>
                </c:pt>
                <c:pt idx="19">
                  <c:v>37230</c:v>
                </c:pt>
                <c:pt idx="20">
                  <c:v>31955</c:v>
                </c:pt>
                <c:pt idx="21">
                  <c:v>22468</c:v>
                </c:pt>
                <c:pt idx="22">
                  <c:v>13745</c:v>
                </c:pt>
                <c:pt idx="23">
                  <c:v>6643</c:v>
                </c:pt>
              </c:numCache>
            </c:numRef>
          </c:val>
          <c:smooth val="0"/>
          <c:extLst>
            <c:ext xmlns:c16="http://schemas.microsoft.com/office/drawing/2014/chart" uri="{C3380CC4-5D6E-409C-BE32-E72D297353CC}">
              <c16:uniqueId val="{00000003-4085-403E-8909-D0887A8FD289}"/>
            </c:ext>
          </c:extLst>
        </c:ser>
        <c:ser>
          <c:idx val="4"/>
          <c:order val="4"/>
          <c:tx>
            <c:strRef>
              <c:f>ANALYSIS!$F$70:$F$71</c:f>
              <c:strCache>
                <c:ptCount val="1"/>
                <c:pt idx="0">
                  <c:v>G</c:v>
                </c:pt>
              </c:strCache>
            </c:strRef>
          </c:tx>
          <c:spPr>
            <a:ln w="22225" cap="rnd">
              <a:solidFill>
                <a:schemeClr val="accent5"/>
              </a:solidFill>
            </a:ln>
            <a:effectLst>
              <a:glow rad="139700">
                <a:schemeClr val="accent5">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ANALYSIS!$F$72:$F$96</c:f>
              <c:numCache>
                <c:formatCode>General</c:formatCode>
                <c:ptCount val="24"/>
                <c:pt idx="0">
                  <c:v>995</c:v>
                </c:pt>
                <c:pt idx="1">
                  <c:v>601</c:v>
                </c:pt>
                <c:pt idx="2">
                  <c:v>273</c:v>
                </c:pt>
                <c:pt idx="3">
                  <c:v>111</c:v>
                </c:pt>
                <c:pt idx="4">
                  <c:v>94</c:v>
                </c:pt>
                <c:pt idx="5">
                  <c:v>120</c:v>
                </c:pt>
                <c:pt idx="6">
                  <c:v>190</c:v>
                </c:pt>
                <c:pt idx="7">
                  <c:v>493</c:v>
                </c:pt>
                <c:pt idx="8">
                  <c:v>940</c:v>
                </c:pt>
                <c:pt idx="9">
                  <c:v>1380</c:v>
                </c:pt>
                <c:pt idx="10">
                  <c:v>1746</c:v>
                </c:pt>
                <c:pt idx="11">
                  <c:v>2349</c:v>
                </c:pt>
                <c:pt idx="12">
                  <c:v>2657</c:v>
                </c:pt>
                <c:pt idx="13">
                  <c:v>2528</c:v>
                </c:pt>
                <c:pt idx="14">
                  <c:v>2841</c:v>
                </c:pt>
                <c:pt idx="15">
                  <c:v>3060</c:v>
                </c:pt>
                <c:pt idx="16">
                  <c:v>4399</c:v>
                </c:pt>
                <c:pt idx="17">
                  <c:v>7004</c:v>
                </c:pt>
                <c:pt idx="18">
                  <c:v>8498</c:v>
                </c:pt>
                <c:pt idx="19">
                  <c:v>6642</c:v>
                </c:pt>
                <c:pt idx="20">
                  <c:v>4130</c:v>
                </c:pt>
                <c:pt idx="21">
                  <c:v>1073</c:v>
                </c:pt>
                <c:pt idx="22">
                  <c:v>507</c:v>
                </c:pt>
                <c:pt idx="23">
                  <c:v>853</c:v>
                </c:pt>
              </c:numCache>
            </c:numRef>
          </c:val>
          <c:smooth val="0"/>
          <c:extLst>
            <c:ext xmlns:c16="http://schemas.microsoft.com/office/drawing/2014/chart" uri="{C3380CC4-5D6E-409C-BE32-E72D297353CC}">
              <c16:uniqueId val="{00000004-4085-403E-8909-D0887A8FD289}"/>
            </c:ext>
          </c:extLst>
        </c:ser>
        <c:ser>
          <c:idx val="5"/>
          <c:order val="5"/>
          <c:tx>
            <c:strRef>
              <c:f>ANALYSIS!$G$70:$G$71</c:f>
              <c:strCache>
                <c:ptCount val="1"/>
                <c:pt idx="0">
                  <c:v>S1</c:v>
                </c:pt>
              </c:strCache>
            </c:strRef>
          </c:tx>
          <c:spPr>
            <a:ln w="22225" cap="rnd">
              <a:solidFill>
                <a:schemeClr val="accent6"/>
              </a:solidFill>
            </a:ln>
            <a:effectLst>
              <a:glow rad="139700">
                <a:schemeClr val="accent6">
                  <a:satMod val="175000"/>
                  <a:alpha val="14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ANALYSIS!$G$72:$G$96</c:f>
              <c:numCache>
                <c:formatCode>General</c:formatCode>
                <c:ptCount val="24"/>
                <c:pt idx="0">
                  <c:v>171</c:v>
                </c:pt>
                <c:pt idx="1">
                  <c:v>229</c:v>
                </c:pt>
                <c:pt idx="2">
                  <c:v>225</c:v>
                </c:pt>
                <c:pt idx="3">
                  <c:v>196</c:v>
                </c:pt>
                <c:pt idx="4">
                  <c:v>140</c:v>
                </c:pt>
                <c:pt idx="5">
                  <c:v>234</c:v>
                </c:pt>
                <c:pt idx="6">
                  <c:v>434</c:v>
                </c:pt>
                <c:pt idx="7">
                  <c:v>1258</c:v>
                </c:pt>
                <c:pt idx="8">
                  <c:v>2868</c:v>
                </c:pt>
                <c:pt idx="9">
                  <c:v>3748</c:v>
                </c:pt>
                <c:pt idx="10">
                  <c:v>4809</c:v>
                </c:pt>
                <c:pt idx="11">
                  <c:v>5609</c:v>
                </c:pt>
                <c:pt idx="12">
                  <c:v>6390</c:v>
                </c:pt>
                <c:pt idx="13">
                  <c:v>6710</c:v>
                </c:pt>
                <c:pt idx="14">
                  <c:v>6364</c:v>
                </c:pt>
                <c:pt idx="15">
                  <c:v>6160</c:v>
                </c:pt>
                <c:pt idx="16">
                  <c:v>5557</c:v>
                </c:pt>
                <c:pt idx="17">
                  <c:v>4469</c:v>
                </c:pt>
                <c:pt idx="18">
                  <c:v>4256</c:v>
                </c:pt>
                <c:pt idx="19">
                  <c:v>3283</c:v>
                </c:pt>
                <c:pt idx="20">
                  <c:v>2240</c:v>
                </c:pt>
                <c:pt idx="21">
                  <c:v>765</c:v>
                </c:pt>
                <c:pt idx="22">
                  <c:v>349</c:v>
                </c:pt>
                <c:pt idx="23">
                  <c:v>286</c:v>
                </c:pt>
              </c:numCache>
            </c:numRef>
          </c:val>
          <c:smooth val="0"/>
          <c:extLst>
            <c:ext xmlns:c16="http://schemas.microsoft.com/office/drawing/2014/chart" uri="{C3380CC4-5D6E-409C-BE32-E72D297353CC}">
              <c16:uniqueId val="{00000005-4085-403E-8909-D0887A8FD289}"/>
            </c:ext>
          </c:extLst>
        </c:ser>
        <c:ser>
          <c:idx val="6"/>
          <c:order val="6"/>
          <c:tx>
            <c:strRef>
              <c:f>ANALYSIS!$H$70:$H$71</c:f>
              <c:strCache>
                <c:ptCount val="1"/>
                <c:pt idx="0">
                  <c:v>S2</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ANALYSIS!$H$72:$H$96</c:f>
              <c:numCache>
                <c:formatCode>General</c:formatCode>
                <c:ptCount val="24"/>
                <c:pt idx="0">
                  <c:v>732</c:v>
                </c:pt>
                <c:pt idx="1">
                  <c:v>817</c:v>
                </c:pt>
                <c:pt idx="2">
                  <c:v>976</c:v>
                </c:pt>
                <c:pt idx="3">
                  <c:v>966</c:v>
                </c:pt>
                <c:pt idx="4">
                  <c:v>754</c:v>
                </c:pt>
                <c:pt idx="5">
                  <c:v>649</c:v>
                </c:pt>
                <c:pt idx="6">
                  <c:v>2154</c:v>
                </c:pt>
                <c:pt idx="7">
                  <c:v>5519</c:v>
                </c:pt>
                <c:pt idx="8">
                  <c:v>10745</c:v>
                </c:pt>
                <c:pt idx="9">
                  <c:v>31492</c:v>
                </c:pt>
                <c:pt idx="10">
                  <c:v>44058</c:v>
                </c:pt>
                <c:pt idx="11">
                  <c:v>52826</c:v>
                </c:pt>
                <c:pt idx="12">
                  <c:v>59822</c:v>
                </c:pt>
                <c:pt idx="13">
                  <c:v>63155</c:v>
                </c:pt>
                <c:pt idx="14">
                  <c:v>64658</c:v>
                </c:pt>
                <c:pt idx="15">
                  <c:v>66257</c:v>
                </c:pt>
                <c:pt idx="16">
                  <c:v>65879</c:v>
                </c:pt>
                <c:pt idx="17">
                  <c:v>62926</c:v>
                </c:pt>
                <c:pt idx="18">
                  <c:v>62989</c:v>
                </c:pt>
                <c:pt idx="19">
                  <c:v>58873</c:v>
                </c:pt>
                <c:pt idx="20">
                  <c:v>48695</c:v>
                </c:pt>
                <c:pt idx="21">
                  <c:v>19176</c:v>
                </c:pt>
                <c:pt idx="22">
                  <c:v>3091</c:v>
                </c:pt>
                <c:pt idx="23">
                  <c:v>1175</c:v>
                </c:pt>
              </c:numCache>
            </c:numRef>
          </c:val>
          <c:smooth val="0"/>
          <c:extLst>
            <c:ext xmlns:c16="http://schemas.microsoft.com/office/drawing/2014/chart" uri="{C3380CC4-5D6E-409C-BE32-E72D297353CC}">
              <c16:uniqueId val="{00000006-4085-403E-8909-D0887A8FD289}"/>
            </c:ext>
          </c:extLst>
        </c:ser>
        <c:ser>
          <c:idx val="7"/>
          <c:order val="7"/>
          <c:tx>
            <c:strRef>
              <c:f>ANALYSIS!$I$70:$I$71</c:f>
              <c:strCache>
                <c:ptCount val="1"/>
                <c:pt idx="0">
                  <c:v>S3</c:v>
                </c:pt>
              </c:strCache>
            </c:strRef>
          </c:tx>
          <c:spPr>
            <a:ln w="22225" cap="rnd">
              <a:solidFill>
                <a:schemeClr val="accent2">
                  <a:lumMod val="60000"/>
                </a:schemeClr>
              </a:solidFill>
            </a:ln>
            <a:effectLst>
              <a:glow rad="139700">
                <a:schemeClr val="accent2">
                  <a:lumMod val="60000"/>
                  <a:satMod val="175000"/>
                  <a:alpha val="14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ANALYSIS!$I$72:$I$96</c:f>
              <c:numCache>
                <c:formatCode>General</c:formatCode>
                <c:ptCount val="24"/>
                <c:pt idx="0">
                  <c:v>390</c:v>
                </c:pt>
                <c:pt idx="1">
                  <c:v>398</c:v>
                </c:pt>
                <c:pt idx="2">
                  <c:v>275</c:v>
                </c:pt>
                <c:pt idx="3">
                  <c:v>226</c:v>
                </c:pt>
                <c:pt idx="4">
                  <c:v>179</c:v>
                </c:pt>
                <c:pt idx="5">
                  <c:v>100</c:v>
                </c:pt>
                <c:pt idx="6">
                  <c:v>356</c:v>
                </c:pt>
                <c:pt idx="7">
                  <c:v>1561</c:v>
                </c:pt>
                <c:pt idx="8">
                  <c:v>3693</c:v>
                </c:pt>
                <c:pt idx="9">
                  <c:v>4934</c:v>
                </c:pt>
                <c:pt idx="10">
                  <c:v>7344</c:v>
                </c:pt>
                <c:pt idx="11">
                  <c:v>9268</c:v>
                </c:pt>
                <c:pt idx="12">
                  <c:v>12009</c:v>
                </c:pt>
                <c:pt idx="13">
                  <c:v>14291</c:v>
                </c:pt>
                <c:pt idx="14">
                  <c:v>15573</c:v>
                </c:pt>
                <c:pt idx="15">
                  <c:v>16433</c:v>
                </c:pt>
                <c:pt idx="16">
                  <c:v>17085</c:v>
                </c:pt>
                <c:pt idx="17">
                  <c:v>17790</c:v>
                </c:pt>
                <c:pt idx="18">
                  <c:v>18903</c:v>
                </c:pt>
                <c:pt idx="19">
                  <c:v>19213</c:v>
                </c:pt>
                <c:pt idx="20">
                  <c:v>16003</c:v>
                </c:pt>
                <c:pt idx="21">
                  <c:v>10467</c:v>
                </c:pt>
                <c:pt idx="22">
                  <c:v>3275</c:v>
                </c:pt>
                <c:pt idx="23">
                  <c:v>1180</c:v>
                </c:pt>
              </c:numCache>
            </c:numRef>
          </c:val>
          <c:smooth val="0"/>
          <c:extLst>
            <c:ext xmlns:c16="http://schemas.microsoft.com/office/drawing/2014/chart" uri="{C3380CC4-5D6E-409C-BE32-E72D297353CC}">
              <c16:uniqueId val="{00000007-4085-403E-8909-D0887A8FD289}"/>
            </c:ext>
          </c:extLst>
        </c:ser>
        <c:ser>
          <c:idx val="8"/>
          <c:order val="8"/>
          <c:tx>
            <c:strRef>
              <c:f>ANALYSIS!$J$70:$J$71</c:f>
              <c:strCache>
                <c:ptCount val="1"/>
                <c:pt idx="0">
                  <c:v>SB</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ANALYSIS!$J$72:$J$96</c:f>
              <c:numCache>
                <c:formatCode>General</c:formatCode>
                <c:ptCount val="24"/>
                <c:pt idx="0">
                  <c:v>172</c:v>
                </c:pt>
                <c:pt idx="1">
                  <c:v>97</c:v>
                </c:pt>
                <c:pt idx="2">
                  <c:v>65</c:v>
                </c:pt>
                <c:pt idx="3">
                  <c:v>44</c:v>
                </c:pt>
                <c:pt idx="4">
                  <c:v>162</c:v>
                </c:pt>
                <c:pt idx="5">
                  <c:v>487</c:v>
                </c:pt>
                <c:pt idx="6">
                  <c:v>1389</c:v>
                </c:pt>
                <c:pt idx="7">
                  <c:v>2390</c:v>
                </c:pt>
                <c:pt idx="8">
                  <c:v>3364</c:v>
                </c:pt>
                <c:pt idx="9">
                  <c:v>5320</c:v>
                </c:pt>
                <c:pt idx="10">
                  <c:v>5649</c:v>
                </c:pt>
                <c:pt idx="11">
                  <c:v>6023</c:v>
                </c:pt>
                <c:pt idx="12">
                  <c:v>5969</c:v>
                </c:pt>
                <c:pt idx="13">
                  <c:v>5615</c:v>
                </c:pt>
                <c:pt idx="14">
                  <c:v>5536</c:v>
                </c:pt>
                <c:pt idx="15">
                  <c:v>5641</c:v>
                </c:pt>
                <c:pt idx="16">
                  <c:v>4230</c:v>
                </c:pt>
                <c:pt idx="17">
                  <c:v>2342</c:v>
                </c:pt>
                <c:pt idx="18">
                  <c:v>1859</c:v>
                </c:pt>
                <c:pt idx="19">
                  <c:v>1370</c:v>
                </c:pt>
                <c:pt idx="20">
                  <c:v>1036</c:v>
                </c:pt>
                <c:pt idx="21">
                  <c:v>700</c:v>
                </c:pt>
                <c:pt idx="22">
                  <c:v>574</c:v>
                </c:pt>
                <c:pt idx="23">
                  <c:v>406</c:v>
                </c:pt>
              </c:numCache>
            </c:numRef>
          </c:val>
          <c:smooth val="0"/>
          <c:extLst>
            <c:ext xmlns:c16="http://schemas.microsoft.com/office/drawing/2014/chart" uri="{C3380CC4-5D6E-409C-BE32-E72D297353CC}">
              <c16:uniqueId val="{00000008-4085-403E-8909-D0887A8FD289}"/>
            </c:ext>
          </c:extLst>
        </c:ser>
        <c:ser>
          <c:idx val="9"/>
          <c:order val="9"/>
          <c:tx>
            <c:strRef>
              <c:f>ANALYSIS!$K$70:$K$71</c:f>
              <c:strCache>
                <c:ptCount val="1"/>
                <c:pt idx="0">
                  <c:v>SR</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cat>
            <c:strRef>
              <c:f>ANALYSIS!$A$72:$A$96</c:f>
              <c:strCache>
                <c:ptCount val="24"/>
                <c:pt idx="0">
                  <c:v>00:00</c:v>
                </c:pt>
                <c:pt idx="1">
                  <c:v>01:00</c:v>
                </c:pt>
                <c:pt idx="2">
                  <c:v>02:00</c:v>
                </c:pt>
                <c:pt idx="3">
                  <c:v>03:00</c:v>
                </c:pt>
                <c:pt idx="4">
                  <c:v>04:00</c:v>
                </c:pt>
                <c:pt idx="5">
                  <c:v>05:00</c:v>
                </c:pt>
                <c:pt idx="6">
                  <c:v>06:00</c:v>
                </c:pt>
                <c:pt idx="7">
                  <c:v>07:00</c:v>
                </c:pt>
                <c:pt idx="8">
                  <c:v>08:00</c:v>
                </c:pt>
                <c:pt idx="9">
                  <c:v>09:00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strCache>
            </c:strRef>
          </c:cat>
          <c:val>
            <c:numRef>
              <c:f>ANALYSIS!$K$72:$K$96</c:f>
              <c:numCache>
                <c:formatCode>General</c:formatCode>
                <c:ptCount val="24"/>
                <c:pt idx="0">
                  <c:v>1774</c:v>
                </c:pt>
                <c:pt idx="1">
                  <c:v>1528</c:v>
                </c:pt>
                <c:pt idx="2">
                  <c:v>2615</c:v>
                </c:pt>
                <c:pt idx="3">
                  <c:v>3119</c:v>
                </c:pt>
                <c:pt idx="4">
                  <c:v>1901</c:v>
                </c:pt>
                <c:pt idx="5">
                  <c:v>540</c:v>
                </c:pt>
                <c:pt idx="6">
                  <c:v>1269</c:v>
                </c:pt>
                <c:pt idx="7">
                  <c:v>3318</c:v>
                </c:pt>
                <c:pt idx="8">
                  <c:v>4085</c:v>
                </c:pt>
                <c:pt idx="9">
                  <c:v>6061</c:v>
                </c:pt>
                <c:pt idx="10">
                  <c:v>10939</c:v>
                </c:pt>
                <c:pt idx="11">
                  <c:v>13204</c:v>
                </c:pt>
                <c:pt idx="12">
                  <c:v>16884</c:v>
                </c:pt>
                <c:pt idx="13">
                  <c:v>20055</c:v>
                </c:pt>
                <c:pt idx="14">
                  <c:v>22647</c:v>
                </c:pt>
                <c:pt idx="15">
                  <c:v>25407</c:v>
                </c:pt>
                <c:pt idx="16">
                  <c:v>26784</c:v>
                </c:pt>
                <c:pt idx="17">
                  <c:v>28085</c:v>
                </c:pt>
                <c:pt idx="18">
                  <c:v>30772</c:v>
                </c:pt>
                <c:pt idx="19">
                  <c:v>28802</c:v>
                </c:pt>
                <c:pt idx="20">
                  <c:v>24100</c:v>
                </c:pt>
                <c:pt idx="21">
                  <c:v>15617</c:v>
                </c:pt>
                <c:pt idx="22">
                  <c:v>5270</c:v>
                </c:pt>
                <c:pt idx="23">
                  <c:v>4210</c:v>
                </c:pt>
              </c:numCache>
            </c:numRef>
          </c:val>
          <c:smooth val="0"/>
          <c:extLst>
            <c:ext xmlns:c16="http://schemas.microsoft.com/office/drawing/2014/chart" uri="{C3380CC4-5D6E-409C-BE32-E72D297353CC}">
              <c16:uniqueId val="{00000009-4085-403E-8909-D0887A8FD289}"/>
            </c:ext>
          </c:extLst>
        </c:ser>
        <c:dLbls>
          <c:showLegendKey val="0"/>
          <c:showVal val="0"/>
          <c:showCatName val="0"/>
          <c:showSerName val="0"/>
          <c:showPercent val="0"/>
          <c:showBubbleSize val="0"/>
        </c:dLbls>
        <c:marker val="1"/>
        <c:smooth val="0"/>
        <c:axId val="703940879"/>
        <c:axId val="703941359"/>
      </c:lineChart>
      <c:catAx>
        <c:axId val="703940879"/>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03941359"/>
        <c:crosses val="autoZero"/>
        <c:auto val="1"/>
        <c:lblAlgn val="ctr"/>
        <c:lblOffset val="100"/>
        <c:noMultiLvlLbl val="0"/>
      </c:catAx>
      <c:valAx>
        <c:axId val="7039413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039408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[Total Visitors Hourly dashboard (Autosaved) (Autosaved) (Autosaved).xlsx]ANALYSIS!PivotTable12</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D61A9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4558599964420838E-2"/>
          <c:y val="4.7750340914404929E-2"/>
          <c:w val="0.84641252052408344"/>
          <c:h val="0.84944214113280636"/>
        </c:manualLayout>
      </c:layout>
      <c:lineChart>
        <c:grouping val="standard"/>
        <c:varyColors val="0"/>
        <c:ser>
          <c:idx val="0"/>
          <c:order val="0"/>
          <c:tx>
            <c:strRef>
              <c:f>ANALYSIS!$B$109</c:f>
              <c:strCache>
                <c:ptCount val="1"/>
                <c:pt idx="0">
                  <c:v>Total</c:v>
                </c:pt>
              </c:strCache>
            </c:strRef>
          </c:tx>
          <c:spPr>
            <a:ln w="28575" cap="rnd">
              <a:solidFill>
                <a:schemeClr val="accent1"/>
              </a:solidFill>
              <a:round/>
            </a:ln>
            <a:effectLst/>
          </c:spPr>
          <c:marker>
            <c:symbol val="none"/>
          </c:marker>
          <c:trendline>
            <c:spPr>
              <a:ln w="12700" cap="rnd" cmpd="sng" algn="ctr">
                <a:solidFill>
                  <a:schemeClr val="accent6">
                    <a:lumMod val="50000"/>
                  </a:schemeClr>
                </a:solidFill>
                <a:prstDash val="solid"/>
              </a:ln>
              <a:effectLst/>
            </c:spPr>
            <c:trendlineType val="linear"/>
            <c:dispRSqr val="0"/>
            <c:dispEq val="0"/>
          </c:trendline>
          <c:cat>
            <c:strRef>
              <c:f>ANALYSIS!$A$110:$A$291</c:f>
              <c:strCache>
                <c:ptCount val="181"/>
                <c:pt idx="0">
                  <c:v>01 Jan</c:v>
                </c:pt>
                <c:pt idx="1">
                  <c:v>02 Jan</c:v>
                </c:pt>
                <c:pt idx="2">
                  <c:v>03 Jan</c:v>
                </c:pt>
                <c:pt idx="3">
                  <c:v>04 Jan</c:v>
                </c:pt>
                <c:pt idx="4">
                  <c:v>05 Jan</c:v>
                </c:pt>
                <c:pt idx="5">
                  <c:v>06 Jan</c:v>
                </c:pt>
                <c:pt idx="6">
                  <c:v>07 Jan</c:v>
                </c:pt>
                <c:pt idx="7">
                  <c:v>08 Jan</c:v>
                </c:pt>
                <c:pt idx="8">
                  <c:v>09 Jan</c:v>
                </c:pt>
                <c:pt idx="9">
                  <c:v>10 Jan</c:v>
                </c:pt>
                <c:pt idx="10">
                  <c:v>11 Jan</c:v>
                </c:pt>
                <c:pt idx="11">
                  <c:v>12 Jan</c:v>
                </c:pt>
                <c:pt idx="12">
                  <c:v>13 Jan</c:v>
                </c:pt>
                <c:pt idx="13">
                  <c:v>14 Jan</c:v>
                </c:pt>
                <c:pt idx="14">
                  <c:v>15 Jan</c:v>
                </c:pt>
                <c:pt idx="15">
                  <c:v>16 Jan</c:v>
                </c:pt>
                <c:pt idx="16">
                  <c:v>17 Jan</c:v>
                </c:pt>
                <c:pt idx="17">
                  <c:v>18 Jan</c:v>
                </c:pt>
                <c:pt idx="18">
                  <c:v>19 Jan</c:v>
                </c:pt>
                <c:pt idx="19">
                  <c:v>20 Jan</c:v>
                </c:pt>
                <c:pt idx="20">
                  <c:v>21 Jan</c:v>
                </c:pt>
                <c:pt idx="21">
                  <c:v>22 Jan</c:v>
                </c:pt>
                <c:pt idx="22">
                  <c:v>23 Jan</c:v>
                </c:pt>
                <c:pt idx="23">
                  <c:v>24 Jan</c:v>
                </c:pt>
                <c:pt idx="24">
                  <c:v>25 Jan</c:v>
                </c:pt>
                <c:pt idx="25">
                  <c:v>26 Jan</c:v>
                </c:pt>
                <c:pt idx="26">
                  <c:v>27 Jan</c:v>
                </c:pt>
                <c:pt idx="27">
                  <c:v>28 Jan</c:v>
                </c:pt>
                <c:pt idx="28">
                  <c:v>29 Jan</c:v>
                </c:pt>
                <c:pt idx="29">
                  <c:v>30 Jan</c:v>
                </c:pt>
                <c:pt idx="30">
                  <c:v>31 Jan</c:v>
                </c:pt>
                <c:pt idx="31">
                  <c:v>01 Feb</c:v>
                </c:pt>
                <c:pt idx="32">
                  <c:v>02 Feb</c:v>
                </c:pt>
                <c:pt idx="33">
                  <c:v>03 Feb</c:v>
                </c:pt>
                <c:pt idx="34">
                  <c:v>04 Feb</c:v>
                </c:pt>
                <c:pt idx="35">
                  <c:v>05 Feb</c:v>
                </c:pt>
                <c:pt idx="36">
                  <c:v>06 Feb</c:v>
                </c:pt>
                <c:pt idx="37">
                  <c:v>07 Feb</c:v>
                </c:pt>
                <c:pt idx="38">
                  <c:v>08 Feb</c:v>
                </c:pt>
                <c:pt idx="39">
                  <c:v>09 Feb</c:v>
                </c:pt>
                <c:pt idx="40">
                  <c:v>10 Feb</c:v>
                </c:pt>
                <c:pt idx="41">
                  <c:v>11 Feb</c:v>
                </c:pt>
                <c:pt idx="42">
                  <c:v>12 Feb</c:v>
                </c:pt>
                <c:pt idx="43">
                  <c:v>13 Feb</c:v>
                </c:pt>
                <c:pt idx="44">
                  <c:v>14 Feb</c:v>
                </c:pt>
                <c:pt idx="45">
                  <c:v>15 Feb</c:v>
                </c:pt>
                <c:pt idx="46">
                  <c:v>16 Feb</c:v>
                </c:pt>
                <c:pt idx="47">
                  <c:v>17 Feb</c:v>
                </c:pt>
                <c:pt idx="48">
                  <c:v>18 Feb</c:v>
                </c:pt>
                <c:pt idx="49">
                  <c:v>19 Feb</c:v>
                </c:pt>
                <c:pt idx="50">
                  <c:v>20 Feb</c:v>
                </c:pt>
                <c:pt idx="51">
                  <c:v>21 Feb</c:v>
                </c:pt>
                <c:pt idx="52">
                  <c:v>22 Feb</c:v>
                </c:pt>
                <c:pt idx="53">
                  <c:v>23 Feb</c:v>
                </c:pt>
                <c:pt idx="54">
                  <c:v>24 Feb</c:v>
                </c:pt>
                <c:pt idx="55">
                  <c:v>25 Feb</c:v>
                </c:pt>
                <c:pt idx="56">
                  <c:v>26 Feb</c:v>
                </c:pt>
                <c:pt idx="57">
                  <c:v>27 Feb</c:v>
                </c:pt>
                <c:pt idx="58">
                  <c:v>28 Feb</c:v>
                </c:pt>
                <c:pt idx="59">
                  <c:v>01 Mar</c:v>
                </c:pt>
                <c:pt idx="60">
                  <c:v>02 Mar</c:v>
                </c:pt>
                <c:pt idx="61">
                  <c:v>03 Mar</c:v>
                </c:pt>
                <c:pt idx="62">
                  <c:v>04 Mar</c:v>
                </c:pt>
                <c:pt idx="63">
                  <c:v>05 Mar</c:v>
                </c:pt>
                <c:pt idx="64">
                  <c:v>06 Mar</c:v>
                </c:pt>
                <c:pt idx="65">
                  <c:v>07 Mar</c:v>
                </c:pt>
                <c:pt idx="66">
                  <c:v>08 Mar</c:v>
                </c:pt>
                <c:pt idx="67">
                  <c:v>09 Mar</c:v>
                </c:pt>
                <c:pt idx="68">
                  <c:v>10 Mar</c:v>
                </c:pt>
                <c:pt idx="69">
                  <c:v>11 Mar</c:v>
                </c:pt>
                <c:pt idx="70">
                  <c:v>12 Mar</c:v>
                </c:pt>
                <c:pt idx="71">
                  <c:v>13 Mar</c:v>
                </c:pt>
                <c:pt idx="72">
                  <c:v>14 Mar</c:v>
                </c:pt>
                <c:pt idx="73">
                  <c:v>15 Mar</c:v>
                </c:pt>
                <c:pt idx="74">
                  <c:v>16 Mar</c:v>
                </c:pt>
                <c:pt idx="75">
                  <c:v>17 Mar</c:v>
                </c:pt>
                <c:pt idx="76">
                  <c:v>18 Mar</c:v>
                </c:pt>
                <c:pt idx="77">
                  <c:v>19 Mar</c:v>
                </c:pt>
                <c:pt idx="78">
                  <c:v>20 Mar</c:v>
                </c:pt>
                <c:pt idx="79">
                  <c:v>21 Mar</c:v>
                </c:pt>
                <c:pt idx="80">
                  <c:v>22 Mar</c:v>
                </c:pt>
                <c:pt idx="81">
                  <c:v>23 Mar</c:v>
                </c:pt>
                <c:pt idx="82">
                  <c:v>24 Mar</c:v>
                </c:pt>
                <c:pt idx="83">
                  <c:v>25 Mar</c:v>
                </c:pt>
                <c:pt idx="84">
                  <c:v>26 Mar</c:v>
                </c:pt>
                <c:pt idx="85">
                  <c:v>27 Mar</c:v>
                </c:pt>
                <c:pt idx="86">
                  <c:v>28 Mar</c:v>
                </c:pt>
                <c:pt idx="87">
                  <c:v>29 Mar</c:v>
                </c:pt>
                <c:pt idx="88">
                  <c:v>30 Mar</c:v>
                </c:pt>
                <c:pt idx="89">
                  <c:v>31 Mar</c:v>
                </c:pt>
                <c:pt idx="90">
                  <c:v>01 Apr</c:v>
                </c:pt>
                <c:pt idx="91">
                  <c:v>02 Apr</c:v>
                </c:pt>
                <c:pt idx="92">
                  <c:v>03 Apr</c:v>
                </c:pt>
                <c:pt idx="93">
                  <c:v>04 Apr</c:v>
                </c:pt>
                <c:pt idx="94">
                  <c:v>05 Apr</c:v>
                </c:pt>
                <c:pt idx="95">
                  <c:v>06 Apr</c:v>
                </c:pt>
                <c:pt idx="96">
                  <c:v>07 Apr</c:v>
                </c:pt>
                <c:pt idx="97">
                  <c:v>08 Apr</c:v>
                </c:pt>
                <c:pt idx="98">
                  <c:v>09 Apr</c:v>
                </c:pt>
                <c:pt idx="99">
                  <c:v>10 Apr</c:v>
                </c:pt>
                <c:pt idx="100">
                  <c:v>11 Apr</c:v>
                </c:pt>
                <c:pt idx="101">
                  <c:v>12 Apr</c:v>
                </c:pt>
                <c:pt idx="102">
                  <c:v>13 Apr</c:v>
                </c:pt>
                <c:pt idx="103">
                  <c:v>14 Apr</c:v>
                </c:pt>
                <c:pt idx="104">
                  <c:v>15 Apr</c:v>
                </c:pt>
                <c:pt idx="105">
                  <c:v>16 Apr</c:v>
                </c:pt>
                <c:pt idx="106">
                  <c:v>17 Apr</c:v>
                </c:pt>
                <c:pt idx="107">
                  <c:v>18 Apr</c:v>
                </c:pt>
                <c:pt idx="108">
                  <c:v>19 Apr</c:v>
                </c:pt>
                <c:pt idx="109">
                  <c:v>20 Apr</c:v>
                </c:pt>
                <c:pt idx="110">
                  <c:v>21 Apr</c:v>
                </c:pt>
                <c:pt idx="111">
                  <c:v>22 Apr</c:v>
                </c:pt>
                <c:pt idx="112">
                  <c:v>23 Apr</c:v>
                </c:pt>
                <c:pt idx="113">
                  <c:v>24 Apr</c:v>
                </c:pt>
                <c:pt idx="114">
                  <c:v>25 Apr</c:v>
                </c:pt>
                <c:pt idx="115">
                  <c:v>26 Apr</c:v>
                </c:pt>
                <c:pt idx="116">
                  <c:v>27 Apr</c:v>
                </c:pt>
                <c:pt idx="117">
                  <c:v>28 Apr</c:v>
                </c:pt>
                <c:pt idx="118">
                  <c:v>29 Apr</c:v>
                </c:pt>
                <c:pt idx="119">
                  <c:v>30 Apr</c:v>
                </c:pt>
                <c:pt idx="120">
                  <c:v>01 May</c:v>
                </c:pt>
                <c:pt idx="121">
                  <c:v>02 May</c:v>
                </c:pt>
                <c:pt idx="122">
                  <c:v>03 May</c:v>
                </c:pt>
                <c:pt idx="123">
                  <c:v>04 May</c:v>
                </c:pt>
                <c:pt idx="124">
                  <c:v>05 May</c:v>
                </c:pt>
                <c:pt idx="125">
                  <c:v>06 May</c:v>
                </c:pt>
                <c:pt idx="126">
                  <c:v>07 May</c:v>
                </c:pt>
                <c:pt idx="127">
                  <c:v>08 May</c:v>
                </c:pt>
                <c:pt idx="128">
                  <c:v>09 May</c:v>
                </c:pt>
                <c:pt idx="129">
                  <c:v>10 May</c:v>
                </c:pt>
                <c:pt idx="130">
                  <c:v>11 May</c:v>
                </c:pt>
                <c:pt idx="131">
                  <c:v>12 May</c:v>
                </c:pt>
                <c:pt idx="132">
                  <c:v>13 May</c:v>
                </c:pt>
                <c:pt idx="133">
                  <c:v>14 May</c:v>
                </c:pt>
                <c:pt idx="134">
                  <c:v>15 May</c:v>
                </c:pt>
                <c:pt idx="135">
                  <c:v>16 May</c:v>
                </c:pt>
                <c:pt idx="136">
                  <c:v>17 May</c:v>
                </c:pt>
                <c:pt idx="137">
                  <c:v>18 May</c:v>
                </c:pt>
                <c:pt idx="138">
                  <c:v>19 May</c:v>
                </c:pt>
                <c:pt idx="139">
                  <c:v>20 May</c:v>
                </c:pt>
                <c:pt idx="140">
                  <c:v>21 May</c:v>
                </c:pt>
                <c:pt idx="141">
                  <c:v>22 May</c:v>
                </c:pt>
                <c:pt idx="142">
                  <c:v>23 May</c:v>
                </c:pt>
                <c:pt idx="143">
                  <c:v>24 May</c:v>
                </c:pt>
                <c:pt idx="144">
                  <c:v>25 May</c:v>
                </c:pt>
                <c:pt idx="145">
                  <c:v>26 May</c:v>
                </c:pt>
                <c:pt idx="146">
                  <c:v>27 May</c:v>
                </c:pt>
                <c:pt idx="147">
                  <c:v>28 May</c:v>
                </c:pt>
                <c:pt idx="148">
                  <c:v>29 May</c:v>
                </c:pt>
                <c:pt idx="149">
                  <c:v>30 May</c:v>
                </c:pt>
                <c:pt idx="150">
                  <c:v>31 May</c:v>
                </c:pt>
                <c:pt idx="151">
                  <c:v>01 Jun</c:v>
                </c:pt>
                <c:pt idx="152">
                  <c:v>02 Jun</c:v>
                </c:pt>
                <c:pt idx="153">
                  <c:v>03 Jun</c:v>
                </c:pt>
                <c:pt idx="154">
                  <c:v>04 Jun</c:v>
                </c:pt>
                <c:pt idx="155">
                  <c:v>05 Jun</c:v>
                </c:pt>
                <c:pt idx="156">
                  <c:v>06 Jun</c:v>
                </c:pt>
                <c:pt idx="157">
                  <c:v>07 Jun</c:v>
                </c:pt>
                <c:pt idx="158">
                  <c:v>08 Jun</c:v>
                </c:pt>
                <c:pt idx="159">
                  <c:v>09 Jun</c:v>
                </c:pt>
                <c:pt idx="160">
                  <c:v>10 Jun</c:v>
                </c:pt>
                <c:pt idx="161">
                  <c:v>11 Jun</c:v>
                </c:pt>
                <c:pt idx="162">
                  <c:v>12 Jun</c:v>
                </c:pt>
                <c:pt idx="163">
                  <c:v>13 Jun</c:v>
                </c:pt>
                <c:pt idx="164">
                  <c:v>14 Jun</c:v>
                </c:pt>
                <c:pt idx="165">
                  <c:v>15 Jun</c:v>
                </c:pt>
                <c:pt idx="166">
                  <c:v>16 Jun</c:v>
                </c:pt>
                <c:pt idx="167">
                  <c:v>17 Jun</c:v>
                </c:pt>
                <c:pt idx="168">
                  <c:v>18 Jun</c:v>
                </c:pt>
                <c:pt idx="169">
                  <c:v>19 Jun</c:v>
                </c:pt>
                <c:pt idx="170">
                  <c:v>20 Jun</c:v>
                </c:pt>
                <c:pt idx="171">
                  <c:v>21 Jun</c:v>
                </c:pt>
                <c:pt idx="172">
                  <c:v>22 Jun</c:v>
                </c:pt>
                <c:pt idx="173">
                  <c:v>23 Jun</c:v>
                </c:pt>
                <c:pt idx="174">
                  <c:v>24 Jun</c:v>
                </c:pt>
                <c:pt idx="175">
                  <c:v>25 Jun</c:v>
                </c:pt>
                <c:pt idx="176">
                  <c:v>26 Jun</c:v>
                </c:pt>
                <c:pt idx="177">
                  <c:v>27 Jun</c:v>
                </c:pt>
                <c:pt idx="178">
                  <c:v>28 Jun</c:v>
                </c:pt>
                <c:pt idx="179">
                  <c:v>29 Jun</c:v>
                </c:pt>
                <c:pt idx="180">
                  <c:v>30 Jun</c:v>
                </c:pt>
              </c:strCache>
            </c:strRef>
          </c:cat>
          <c:val>
            <c:numRef>
              <c:f>ANALYSIS!$B$110:$B$291</c:f>
              <c:numCache>
                <c:formatCode>General</c:formatCode>
                <c:ptCount val="181"/>
                <c:pt idx="0">
                  <c:v>32662</c:v>
                </c:pt>
                <c:pt idx="1">
                  <c:v>34345</c:v>
                </c:pt>
                <c:pt idx="2">
                  <c:v>19255</c:v>
                </c:pt>
                <c:pt idx="3">
                  <c:v>13666</c:v>
                </c:pt>
                <c:pt idx="4">
                  <c:v>13519</c:v>
                </c:pt>
                <c:pt idx="5">
                  <c:v>13394</c:v>
                </c:pt>
                <c:pt idx="6">
                  <c:v>13591</c:v>
                </c:pt>
                <c:pt idx="7">
                  <c:v>14464</c:v>
                </c:pt>
                <c:pt idx="8">
                  <c:v>13530</c:v>
                </c:pt>
                <c:pt idx="9">
                  <c:v>12322</c:v>
                </c:pt>
                <c:pt idx="10">
                  <c:v>10373</c:v>
                </c:pt>
                <c:pt idx="11">
                  <c:v>10627</c:v>
                </c:pt>
                <c:pt idx="12">
                  <c:v>11493</c:v>
                </c:pt>
                <c:pt idx="13">
                  <c:v>10779</c:v>
                </c:pt>
                <c:pt idx="14">
                  <c:v>11165</c:v>
                </c:pt>
                <c:pt idx="15">
                  <c:v>10692</c:v>
                </c:pt>
                <c:pt idx="16">
                  <c:v>9346</c:v>
                </c:pt>
                <c:pt idx="17">
                  <c:v>9088</c:v>
                </c:pt>
                <c:pt idx="18">
                  <c:v>9066</c:v>
                </c:pt>
                <c:pt idx="19">
                  <c:v>10056</c:v>
                </c:pt>
                <c:pt idx="20">
                  <c:v>10390</c:v>
                </c:pt>
                <c:pt idx="21">
                  <c:v>10459</c:v>
                </c:pt>
                <c:pt idx="22">
                  <c:v>9577</c:v>
                </c:pt>
                <c:pt idx="23">
                  <c:v>9497</c:v>
                </c:pt>
                <c:pt idx="24">
                  <c:v>8615</c:v>
                </c:pt>
                <c:pt idx="25">
                  <c:v>8718</c:v>
                </c:pt>
                <c:pt idx="26">
                  <c:v>10239</c:v>
                </c:pt>
                <c:pt idx="27">
                  <c:v>10569</c:v>
                </c:pt>
                <c:pt idx="28">
                  <c:v>10182</c:v>
                </c:pt>
                <c:pt idx="29">
                  <c:v>10093</c:v>
                </c:pt>
                <c:pt idx="30">
                  <c:v>9646</c:v>
                </c:pt>
                <c:pt idx="31">
                  <c:v>9699</c:v>
                </c:pt>
                <c:pt idx="32">
                  <c:v>9997</c:v>
                </c:pt>
                <c:pt idx="33">
                  <c:v>10716</c:v>
                </c:pt>
                <c:pt idx="34">
                  <c:v>11106</c:v>
                </c:pt>
                <c:pt idx="35">
                  <c:v>10534</c:v>
                </c:pt>
                <c:pt idx="36">
                  <c:v>9676</c:v>
                </c:pt>
                <c:pt idx="37">
                  <c:v>9550</c:v>
                </c:pt>
                <c:pt idx="38">
                  <c:v>9155</c:v>
                </c:pt>
                <c:pt idx="39">
                  <c:v>9601</c:v>
                </c:pt>
                <c:pt idx="40">
                  <c:v>10293</c:v>
                </c:pt>
                <c:pt idx="41">
                  <c:v>10757</c:v>
                </c:pt>
                <c:pt idx="42">
                  <c:v>18530</c:v>
                </c:pt>
                <c:pt idx="43">
                  <c:v>10383</c:v>
                </c:pt>
                <c:pt idx="44">
                  <c:v>14319</c:v>
                </c:pt>
                <c:pt idx="45">
                  <c:v>8797</c:v>
                </c:pt>
                <c:pt idx="46">
                  <c:v>8887</c:v>
                </c:pt>
                <c:pt idx="47">
                  <c:v>10310</c:v>
                </c:pt>
                <c:pt idx="48">
                  <c:v>8803</c:v>
                </c:pt>
                <c:pt idx="49">
                  <c:v>8343</c:v>
                </c:pt>
                <c:pt idx="50">
                  <c:v>7410</c:v>
                </c:pt>
                <c:pt idx="51">
                  <c:v>7253</c:v>
                </c:pt>
                <c:pt idx="52">
                  <c:v>7192</c:v>
                </c:pt>
                <c:pt idx="53">
                  <c:v>8882</c:v>
                </c:pt>
                <c:pt idx="54">
                  <c:v>10931</c:v>
                </c:pt>
                <c:pt idx="55">
                  <c:v>10017</c:v>
                </c:pt>
                <c:pt idx="56">
                  <c:v>10917</c:v>
                </c:pt>
                <c:pt idx="57">
                  <c:v>9855</c:v>
                </c:pt>
                <c:pt idx="58">
                  <c:v>10567</c:v>
                </c:pt>
                <c:pt idx="59">
                  <c:v>10011</c:v>
                </c:pt>
                <c:pt idx="60">
                  <c:v>9720</c:v>
                </c:pt>
                <c:pt idx="61">
                  <c:v>12776</c:v>
                </c:pt>
                <c:pt idx="62">
                  <c:v>12340</c:v>
                </c:pt>
                <c:pt idx="63">
                  <c:v>13378</c:v>
                </c:pt>
                <c:pt idx="64">
                  <c:v>18091</c:v>
                </c:pt>
                <c:pt idx="65">
                  <c:v>12017</c:v>
                </c:pt>
                <c:pt idx="66">
                  <c:v>9736</c:v>
                </c:pt>
                <c:pt idx="67">
                  <c:v>9951</c:v>
                </c:pt>
                <c:pt idx="68">
                  <c:v>10524</c:v>
                </c:pt>
                <c:pt idx="69">
                  <c:v>11305</c:v>
                </c:pt>
                <c:pt idx="70">
                  <c:v>11718</c:v>
                </c:pt>
                <c:pt idx="71">
                  <c:v>9504</c:v>
                </c:pt>
                <c:pt idx="72">
                  <c:v>9016</c:v>
                </c:pt>
                <c:pt idx="73">
                  <c:v>9363</c:v>
                </c:pt>
                <c:pt idx="74">
                  <c:v>11344</c:v>
                </c:pt>
                <c:pt idx="75">
                  <c:v>14922</c:v>
                </c:pt>
                <c:pt idx="76">
                  <c:v>10915</c:v>
                </c:pt>
                <c:pt idx="77">
                  <c:v>11004</c:v>
                </c:pt>
                <c:pt idx="78">
                  <c:v>10120</c:v>
                </c:pt>
                <c:pt idx="79">
                  <c:v>9265</c:v>
                </c:pt>
                <c:pt idx="80">
                  <c:v>8799</c:v>
                </c:pt>
                <c:pt idx="81">
                  <c:v>9504</c:v>
                </c:pt>
                <c:pt idx="82">
                  <c:v>13898</c:v>
                </c:pt>
                <c:pt idx="83">
                  <c:v>11084</c:v>
                </c:pt>
                <c:pt idx="84">
                  <c:v>11345</c:v>
                </c:pt>
                <c:pt idx="85">
                  <c:v>10730</c:v>
                </c:pt>
                <c:pt idx="86">
                  <c:v>10549</c:v>
                </c:pt>
                <c:pt idx="87">
                  <c:v>9542</c:v>
                </c:pt>
                <c:pt idx="88">
                  <c:v>9866</c:v>
                </c:pt>
                <c:pt idx="89">
                  <c:v>12217</c:v>
                </c:pt>
                <c:pt idx="90">
                  <c:v>11133</c:v>
                </c:pt>
                <c:pt idx="91">
                  <c:v>10525</c:v>
                </c:pt>
                <c:pt idx="92">
                  <c:v>10099</c:v>
                </c:pt>
                <c:pt idx="93">
                  <c:v>10712</c:v>
                </c:pt>
                <c:pt idx="94">
                  <c:v>11061</c:v>
                </c:pt>
                <c:pt idx="95">
                  <c:v>12343</c:v>
                </c:pt>
                <c:pt idx="96">
                  <c:v>11761</c:v>
                </c:pt>
                <c:pt idx="97">
                  <c:v>13327</c:v>
                </c:pt>
                <c:pt idx="98">
                  <c:v>14664</c:v>
                </c:pt>
                <c:pt idx="99">
                  <c:v>23015</c:v>
                </c:pt>
                <c:pt idx="100">
                  <c:v>12282</c:v>
                </c:pt>
                <c:pt idx="101">
                  <c:v>10076</c:v>
                </c:pt>
                <c:pt idx="102">
                  <c:v>9688</c:v>
                </c:pt>
                <c:pt idx="103">
                  <c:v>10446</c:v>
                </c:pt>
                <c:pt idx="104">
                  <c:v>10585</c:v>
                </c:pt>
                <c:pt idx="105">
                  <c:v>10430</c:v>
                </c:pt>
                <c:pt idx="106">
                  <c:v>11875</c:v>
                </c:pt>
                <c:pt idx="107">
                  <c:v>9738</c:v>
                </c:pt>
                <c:pt idx="108">
                  <c:v>9265</c:v>
                </c:pt>
                <c:pt idx="109">
                  <c:v>9746</c:v>
                </c:pt>
                <c:pt idx="110">
                  <c:v>11519</c:v>
                </c:pt>
                <c:pt idx="111">
                  <c:v>12786</c:v>
                </c:pt>
                <c:pt idx="112">
                  <c:v>13577</c:v>
                </c:pt>
                <c:pt idx="113">
                  <c:v>18177</c:v>
                </c:pt>
                <c:pt idx="114">
                  <c:v>10895</c:v>
                </c:pt>
                <c:pt idx="115">
                  <c:v>8603</c:v>
                </c:pt>
                <c:pt idx="116">
                  <c:v>9549</c:v>
                </c:pt>
                <c:pt idx="117">
                  <c:v>10881</c:v>
                </c:pt>
                <c:pt idx="118">
                  <c:v>11061</c:v>
                </c:pt>
                <c:pt idx="119">
                  <c:v>11778</c:v>
                </c:pt>
                <c:pt idx="120">
                  <c:v>16370</c:v>
                </c:pt>
                <c:pt idx="121">
                  <c:v>11838</c:v>
                </c:pt>
                <c:pt idx="122">
                  <c:v>10280</c:v>
                </c:pt>
                <c:pt idx="123">
                  <c:v>9888</c:v>
                </c:pt>
                <c:pt idx="124">
                  <c:v>10651</c:v>
                </c:pt>
                <c:pt idx="125">
                  <c:v>13061</c:v>
                </c:pt>
                <c:pt idx="126">
                  <c:v>21520</c:v>
                </c:pt>
                <c:pt idx="127">
                  <c:v>10483</c:v>
                </c:pt>
                <c:pt idx="128">
                  <c:v>9835</c:v>
                </c:pt>
                <c:pt idx="129">
                  <c:v>10234</c:v>
                </c:pt>
                <c:pt idx="130">
                  <c:v>10300</c:v>
                </c:pt>
                <c:pt idx="131">
                  <c:v>10950</c:v>
                </c:pt>
                <c:pt idx="132">
                  <c:v>12515</c:v>
                </c:pt>
                <c:pt idx="133">
                  <c:v>16026</c:v>
                </c:pt>
                <c:pt idx="134">
                  <c:v>8612</c:v>
                </c:pt>
                <c:pt idx="135">
                  <c:v>9999</c:v>
                </c:pt>
                <c:pt idx="136">
                  <c:v>9293</c:v>
                </c:pt>
                <c:pt idx="137">
                  <c:v>8760</c:v>
                </c:pt>
                <c:pt idx="138">
                  <c:v>10441</c:v>
                </c:pt>
                <c:pt idx="139">
                  <c:v>10619</c:v>
                </c:pt>
                <c:pt idx="140">
                  <c:v>10464</c:v>
                </c:pt>
                <c:pt idx="141">
                  <c:v>9884</c:v>
                </c:pt>
                <c:pt idx="142">
                  <c:v>9097</c:v>
                </c:pt>
                <c:pt idx="143">
                  <c:v>9068</c:v>
                </c:pt>
                <c:pt idx="144">
                  <c:v>8846</c:v>
                </c:pt>
                <c:pt idx="145">
                  <c:v>10586</c:v>
                </c:pt>
                <c:pt idx="146">
                  <c:v>9944</c:v>
                </c:pt>
                <c:pt idx="147">
                  <c:v>11029</c:v>
                </c:pt>
                <c:pt idx="148">
                  <c:v>9997</c:v>
                </c:pt>
                <c:pt idx="149">
                  <c:v>9945</c:v>
                </c:pt>
                <c:pt idx="150">
                  <c:v>10095</c:v>
                </c:pt>
                <c:pt idx="151">
                  <c:v>10621</c:v>
                </c:pt>
                <c:pt idx="152">
                  <c:v>13589</c:v>
                </c:pt>
                <c:pt idx="153">
                  <c:v>12546</c:v>
                </c:pt>
                <c:pt idx="154">
                  <c:v>11872</c:v>
                </c:pt>
                <c:pt idx="155">
                  <c:v>12299</c:v>
                </c:pt>
                <c:pt idx="156">
                  <c:v>11130</c:v>
                </c:pt>
                <c:pt idx="157">
                  <c:v>9800</c:v>
                </c:pt>
                <c:pt idx="158">
                  <c:v>10513</c:v>
                </c:pt>
                <c:pt idx="159">
                  <c:v>11037</c:v>
                </c:pt>
                <c:pt idx="160">
                  <c:v>11379</c:v>
                </c:pt>
                <c:pt idx="161">
                  <c:v>11377</c:v>
                </c:pt>
                <c:pt idx="162">
                  <c:v>10418</c:v>
                </c:pt>
                <c:pt idx="163">
                  <c:v>10050</c:v>
                </c:pt>
                <c:pt idx="164">
                  <c:v>8328</c:v>
                </c:pt>
                <c:pt idx="165">
                  <c:v>10760</c:v>
                </c:pt>
                <c:pt idx="166">
                  <c:v>12580</c:v>
                </c:pt>
                <c:pt idx="167">
                  <c:v>13674</c:v>
                </c:pt>
                <c:pt idx="168">
                  <c:v>15433</c:v>
                </c:pt>
                <c:pt idx="169">
                  <c:v>10768</c:v>
                </c:pt>
                <c:pt idx="170">
                  <c:v>10369</c:v>
                </c:pt>
                <c:pt idx="171">
                  <c:v>9508</c:v>
                </c:pt>
                <c:pt idx="172">
                  <c:v>10038</c:v>
                </c:pt>
                <c:pt idx="173">
                  <c:v>11420</c:v>
                </c:pt>
                <c:pt idx="174">
                  <c:v>11327</c:v>
                </c:pt>
                <c:pt idx="175">
                  <c:v>11694</c:v>
                </c:pt>
                <c:pt idx="176">
                  <c:v>10747</c:v>
                </c:pt>
                <c:pt idx="177">
                  <c:v>10713</c:v>
                </c:pt>
                <c:pt idx="178">
                  <c:v>13512</c:v>
                </c:pt>
                <c:pt idx="179">
                  <c:v>12097</c:v>
                </c:pt>
                <c:pt idx="180">
                  <c:v>12147</c:v>
                </c:pt>
              </c:numCache>
            </c:numRef>
          </c:val>
          <c:smooth val="0"/>
          <c:extLst>
            <c:ext xmlns:c16="http://schemas.microsoft.com/office/drawing/2014/chart" uri="{C3380CC4-5D6E-409C-BE32-E72D297353CC}">
              <c16:uniqueId val="{00000000-E54D-478C-9893-1AF87D0BC1DE}"/>
            </c:ext>
          </c:extLst>
        </c:ser>
        <c:dLbls>
          <c:showLegendKey val="0"/>
          <c:showVal val="0"/>
          <c:showCatName val="0"/>
          <c:showSerName val="0"/>
          <c:showPercent val="0"/>
          <c:showBubbleSize val="0"/>
        </c:dLbls>
        <c:smooth val="0"/>
        <c:axId val="53613327"/>
        <c:axId val="53613807"/>
      </c:lineChart>
      <c:catAx>
        <c:axId val="5361332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13807"/>
        <c:crosses val="autoZero"/>
        <c:auto val="1"/>
        <c:lblAlgn val="ctr"/>
        <c:lblOffset val="100"/>
        <c:noMultiLvlLbl val="0"/>
      </c:catAx>
      <c:valAx>
        <c:axId val="5361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1332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18 Jan 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18 Jan 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2184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38234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91474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83988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07824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35968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73647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8080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2330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32491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6736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68205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3641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4099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5556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2501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28432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45094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1797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0938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18 Jan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6307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18 Jan 2024</a:t>
            </a:fld>
            <a:endParaRPr lang="en-US" dirty="0"/>
          </a:p>
        </p:txBody>
      </p:sp>
    </p:spTree>
    <p:extLst>
      <p:ext uri="{BB962C8B-B14F-4D97-AF65-F5344CB8AC3E}">
        <p14:creationId xmlns:p14="http://schemas.microsoft.com/office/powerpoint/2010/main" val="338445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DA1498-92C7-4E4B-8045-C9195F453964}" type="datetimeFigureOut">
              <a:rPr lang="en-US" smtClean="0"/>
              <a:t>18 Jan 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87241501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b="7435"/>
          <a:stretch/>
        </p:blipFill>
        <p:spPr>
          <a:xfrm>
            <a:off x="386863" y="220027"/>
            <a:ext cx="11095892" cy="6433214"/>
          </a:xfrm>
          <a:prstGeom prst="rect">
            <a:avLst/>
          </a:prstGeom>
          <a:ln>
            <a:noFill/>
          </a:ln>
          <a:effectLst>
            <a:softEdge rad="112500"/>
          </a:effectLst>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538883"/>
          </a:xfrm>
        </p:spPr>
        <p:txBody>
          <a:bodyPr lIns="0" tIns="0" rIns="0" bIns="0" anchor="t">
            <a:spAutoFit/>
          </a:bodyPr>
          <a:lstStyle/>
          <a:p>
            <a:r>
              <a:rPr lang="en-US" b="1" dirty="0">
                <a:solidFill>
                  <a:schemeClr val="bg1"/>
                </a:solidFill>
              </a:rPr>
              <a:t>FOOTFALL TREND ANALYSIS</a:t>
            </a:r>
            <a:r>
              <a:rPr lang="en-US" dirty="0">
                <a:solidFill>
                  <a:schemeClr val="bg1"/>
                </a:solidFill>
              </a:rPr>
              <a:t/>
            </a:r>
            <a:br>
              <a:rPr lang="en-US" dirty="0">
                <a:solidFill>
                  <a:schemeClr val="bg1"/>
                </a:solidFill>
              </a:rPr>
            </a:br>
            <a:r>
              <a:rPr lang="en-US" sz="3200" dirty="0">
                <a:solidFill>
                  <a:schemeClr val="bg1"/>
                </a:solidFill>
              </a:rPr>
              <a:t>JAN – JUN </a:t>
            </a:r>
            <a:r>
              <a:rPr lang="en-US" sz="3200" dirty="0" smtClean="0">
                <a:solidFill>
                  <a:schemeClr val="bg1"/>
                </a:solidFill>
              </a:rPr>
              <a:t>2023</a:t>
            </a:r>
            <a:br>
              <a:rPr lang="en-US" sz="3200" dirty="0" smtClean="0">
                <a:solidFill>
                  <a:schemeClr val="bg1"/>
                </a:solidFill>
              </a:rPr>
            </a:br>
            <a:r>
              <a:rPr lang="en-US" sz="1400" dirty="0" smtClean="0">
                <a:solidFill>
                  <a:schemeClr val="bg1"/>
                </a:solidFill>
              </a:rPr>
              <a:t>10</a:t>
            </a:r>
            <a:r>
              <a:rPr lang="en-US" sz="1400" baseline="30000" dirty="0" smtClean="0">
                <a:solidFill>
                  <a:schemeClr val="bg1"/>
                </a:solidFill>
              </a:rPr>
              <a:t>TH</a:t>
            </a:r>
            <a:r>
              <a:rPr lang="en-US" sz="1400" dirty="0" smtClean="0">
                <a:solidFill>
                  <a:schemeClr val="bg1"/>
                </a:solidFill>
              </a:rPr>
              <a:t> JULY 2023</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5891358" y="-482846"/>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556171" y="522898"/>
            <a:ext cx="363582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TREND BY LOCATION</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60604"/>
            <a:ext cx="358295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6291792" y="2236214"/>
            <a:ext cx="4268298" cy="487313"/>
          </a:xfrm>
          <a:prstGeom prst="rect">
            <a:avLst/>
          </a:prstGeom>
        </p:spPr>
        <p:txBody>
          <a:bodyPr wrap="square" lIns="0" tIns="0" rIns="0" bIns="0" anchor="t">
            <a:spAutoFit/>
          </a:bodyPr>
          <a:lstStyle/>
          <a:p>
            <a:pPr algn="ctr">
              <a:lnSpc>
                <a:spcPts val="1900"/>
              </a:lnSpc>
            </a:pPr>
            <a:r>
              <a:rPr lang="en-US" sz="1600" dirty="0" smtClean="0">
                <a:solidFill>
                  <a:schemeClr val="tx1">
                    <a:lumMod val="75000"/>
                    <a:lumOff val="25000"/>
                  </a:schemeClr>
                </a:solidFill>
                <a:cs typeface="Segoe UI" panose="020B0502040204020203" pitchFamily="34" charset="0"/>
              </a:rPr>
              <a:t>S </a:t>
            </a:r>
            <a:r>
              <a:rPr lang="en-US" sz="1600" dirty="0">
                <a:solidFill>
                  <a:schemeClr val="tx1">
                    <a:lumMod val="75000"/>
                    <a:lumOff val="25000"/>
                  </a:schemeClr>
                </a:solidFill>
                <a:cs typeface="Segoe UI" panose="020B0502040204020203" pitchFamily="34" charset="0"/>
              </a:rPr>
              <a:t>entrance 2 is the most frequently used entry and exit point</a:t>
            </a:r>
          </a:p>
        </p:txBody>
      </p:sp>
      <p:sp>
        <p:nvSpPr>
          <p:cNvPr id="13" name="Rectangle 12">
            <a:extLst>
              <a:ext uri="{FF2B5EF4-FFF2-40B4-BE49-F238E27FC236}">
                <a16:creationId xmlns:a16="http://schemas.microsoft.com/office/drawing/2014/main" id="{53CF038C-66AF-4E81-9068-703EC0088620}"/>
              </a:ext>
            </a:extLst>
          </p:cNvPr>
          <p:cNvSpPr/>
          <p:nvPr/>
        </p:nvSpPr>
        <p:spPr>
          <a:xfrm>
            <a:off x="6422022" y="3185343"/>
            <a:ext cx="4268298" cy="487313"/>
          </a:xfrm>
          <a:prstGeom prst="rect">
            <a:avLst/>
          </a:prstGeom>
        </p:spPr>
        <p:txBody>
          <a:bodyPr wrap="square" lIns="0" tIns="0" rIns="0" bIns="0" anchor="t">
            <a:spAutoFit/>
          </a:bodyPr>
          <a:lstStyle/>
          <a:p>
            <a:pPr algn="ctr">
              <a:lnSpc>
                <a:spcPts val="1900"/>
              </a:lnSpc>
            </a:pPr>
            <a:r>
              <a:rPr lang="en-US" sz="1600" dirty="0" smtClean="0">
                <a:solidFill>
                  <a:schemeClr val="tx1">
                    <a:lumMod val="75000"/>
                    <a:lumOff val="25000"/>
                  </a:schemeClr>
                </a:solidFill>
                <a:cs typeface="Segoe UI" panose="020B0502040204020203" pitchFamily="34" charset="0"/>
              </a:rPr>
              <a:t>CB entrance </a:t>
            </a:r>
            <a:r>
              <a:rPr lang="en-US" sz="1600" dirty="0">
                <a:solidFill>
                  <a:schemeClr val="tx1">
                    <a:lumMod val="75000"/>
                    <a:lumOff val="25000"/>
                  </a:schemeClr>
                </a:solidFill>
                <a:cs typeface="Segoe UI" panose="020B0502040204020203" pitchFamily="34" charset="0"/>
              </a:rPr>
              <a:t>is the next most frequently used entry and exit point</a:t>
            </a:r>
          </a:p>
        </p:txBody>
      </p:sp>
      <p:graphicFrame>
        <p:nvGraphicFramePr>
          <p:cNvPr id="3" name="Chart 2">
            <a:extLst>
              <a:ext uri="{FF2B5EF4-FFF2-40B4-BE49-F238E27FC236}">
                <a16:creationId xmlns:a16="http://schemas.microsoft.com/office/drawing/2014/main" id="{00000000-0008-0000-0000-00000A000000}"/>
              </a:ext>
            </a:extLst>
          </p:cNvPr>
          <p:cNvGraphicFramePr>
            <a:graphicFrameLocks/>
          </p:cNvGraphicFramePr>
          <p:nvPr>
            <p:extLst>
              <p:ext uri="{D42A27DB-BD31-4B8C-83A1-F6EECF244321}">
                <p14:modId xmlns:p14="http://schemas.microsoft.com/office/powerpoint/2010/main" val="3314088936"/>
              </p:ext>
            </p:extLst>
          </p:nvPr>
        </p:nvGraphicFramePr>
        <p:xfrm>
          <a:off x="523096" y="1089975"/>
          <a:ext cx="5649104" cy="5207421"/>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AED1AD57-768F-1097-BCD3-08A216766DCF}"/>
              </a:ext>
            </a:extLst>
          </p:cNvPr>
          <p:cNvSpPr/>
          <p:nvPr/>
        </p:nvSpPr>
        <p:spPr>
          <a:xfrm>
            <a:off x="6291792" y="4134472"/>
            <a:ext cx="4268298" cy="487313"/>
          </a:xfrm>
          <a:prstGeom prst="rect">
            <a:avLst/>
          </a:prstGeom>
        </p:spPr>
        <p:txBody>
          <a:bodyPr wrap="square" lIns="0" tIns="0" rIns="0" bIns="0" anchor="t">
            <a:spAutoFit/>
          </a:bodyPr>
          <a:lstStyle/>
          <a:p>
            <a:pPr algn="ctr">
              <a:lnSpc>
                <a:spcPts val="1900"/>
              </a:lnSpc>
            </a:pPr>
            <a:r>
              <a:rPr lang="en-US" sz="1600" dirty="0" smtClean="0">
                <a:solidFill>
                  <a:schemeClr val="tx1">
                    <a:lumMod val="75000"/>
                    <a:lumOff val="25000"/>
                  </a:schemeClr>
                </a:solidFill>
                <a:cs typeface="Segoe UI" panose="020B0502040204020203" pitchFamily="34" charset="0"/>
              </a:rPr>
              <a:t>BL access </a:t>
            </a:r>
            <a:r>
              <a:rPr lang="en-US" sz="1600" dirty="0">
                <a:solidFill>
                  <a:schemeClr val="tx1">
                    <a:lumMod val="75000"/>
                    <a:lumOff val="25000"/>
                  </a:schemeClr>
                </a:solidFill>
                <a:cs typeface="Segoe UI" panose="020B0502040204020203" pitchFamily="34" charset="0"/>
              </a:rPr>
              <a:t>points 1 and 2 are the least used entry and exit point</a:t>
            </a:r>
          </a:p>
        </p:txBody>
      </p:sp>
    </p:spTree>
    <p:extLst>
      <p:ext uri="{BB962C8B-B14F-4D97-AF65-F5344CB8AC3E}">
        <p14:creationId xmlns:p14="http://schemas.microsoft.com/office/powerpoint/2010/main" val="106171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7464" y="1187695"/>
            <a:ext cx="9320463" cy="4616648"/>
          </a:xfrm>
          <a:prstGeom prst="rect">
            <a:avLst/>
          </a:prstGeom>
        </p:spPr>
        <p:txBody>
          <a:bodyPr wrap="square">
            <a:spAutoFit/>
          </a:bodyPr>
          <a:lstStyle/>
          <a:p>
            <a:pPr marL="342900" indent="-342900">
              <a:buClr>
                <a:schemeClr val="accent1">
                  <a:lumMod val="75000"/>
                </a:schemeClr>
              </a:buClr>
              <a:buFont typeface="Wingdings" panose="05000000000000000000" pitchFamily="2" charset="2"/>
              <a:buChar char="Ø"/>
            </a:pPr>
            <a:r>
              <a:rPr lang="en-US" sz="1400" dirty="0" smtClean="0">
                <a:solidFill>
                  <a:srgbClr val="374151"/>
                </a:solidFill>
                <a:latin typeface="Söhne"/>
              </a:rPr>
              <a:t>Implement </a:t>
            </a:r>
            <a:r>
              <a:rPr lang="en-US" sz="1400" dirty="0">
                <a:solidFill>
                  <a:srgbClr val="374151"/>
                </a:solidFill>
                <a:latin typeface="Söhne"/>
              </a:rPr>
              <a:t>targeted marketing campaigns during low footfall periods to drive visitor traffic and increase tenant occupancy</a:t>
            </a:r>
            <a:r>
              <a:rPr lang="en-US" sz="1400" dirty="0" smtClean="0">
                <a:solidFill>
                  <a:srgbClr val="374151"/>
                </a:solidFill>
                <a:latin typeface="Söhne"/>
              </a:rPr>
              <a:t>.</a:t>
            </a:r>
          </a:p>
          <a:p>
            <a:endParaRPr lang="en-US" sz="1400" dirty="0">
              <a:solidFill>
                <a:srgbClr val="374151"/>
              </a:solidFill>
              <a:latin typeface="Söhne"/>
            </a:endParaRPr>
          </a:p>
          <a:p>
            <a:r>
              <a:rPr lang="en-US" sz="1400" dirty="0">
                <a:solidFill>
                  <a:srgbClr val="374151"/>
                </a:solidFill>
                <a:latin typeface="Söhne"/>
              </a:rPr>
              <a:t>Explanation: The footfall report indicates specific periods with lower footfall within the mall. To optimize tenant occupancy and overall mall performance, it is recommended to implement targeted marketing campaigns during these low footfall periods. By strategically planning promotions, events, or discounts during these times, the landlord can attract more visitors and potentially increase sales for tenants.</a:t>
            </a:r>
          </a:p>
          <a:p>
            <a:endParaRPr lang="en-US" sz="1400" dirty="0" smtClean="0">
              <a:solidFill>
                <a:srgbClr val="374151"/>
              </a:solidFill>
              <a:latin typeface="Söhne"/>
            </a:endParaRPr>
          </a:p>
          <a:p>
            <a:pPr marL="285750" indent="-285750">
              <a:buClr>
                <a:srgbClr val="00B0F0"/>
              </a:buClr>
              <a:buFont typeface="Wingdings" panose="05000000000000000000" pitchFamily="2" charset="2"/>
              <a:buChar char="Ø"/>
            </a:pPr>
            <a:r>
              <a:rPr lang="en-US" sz="1400" dirty="0">
                <a:solidFill>
                  <a:srgbClr val="374151"/>
                </a:solidFill>
                <a:latin typeface="Söhne"/>
              </a:rPr>
              <a:t>Enhance the mall's visitor experience by optimizing the layout and tenant mix to align with high footfall areas.</a:t>
            </a:r>
          </a:p>
          <a:p>
            <a:endParaRPr lang="en-US" sz="1400" dirty="0">
              <a:solidFill>
                <a:srgbClr val="374151"/>
              </a:solidFill>
              <a:latin typeface="Söhne"/>
            </a:endParaRPr>
          </a:p>
          <a:p>
            <a:r>
              <a:rPr lang="en-US" sz="1400" dirty="0">
                <a:solidFill>
                  <a:srgbClr val="374151"/>
                </a:solidFill>
                <a:latin typeface="Söhne"/>
              </a:rPr>
              <a:t>Explanation: The footfall report provides insights into popular sections or zones within the mall that attract higher footfall. By optimizing the mall's layout and tenant mix in alignment with these high footfall areas, the landlord can enhance the visitor experience, increase engagement, and drive more foot traffic throughout the mall</a:t>
            </a:r>
            <a:r>
              <a:rPr lang="en-US" sz="1400" dirty="0" smtClean="0">
                <a:solidFill>
                  <a:srgbClr val="374151"/>
                </a:solidFill>
                <a:latin typeface="Söhne"/>
              </a:rPr>
              <a:t>.</a:t>
            </a:r>
          </a:p>
          <a:p>
            <a:endParaRPr lang="en-US" sz="1400" dirty="0">
              <a:solidFill>
                <a:srgbClr val="374151"/>
              </a:solidFill>
              <a:latin typeface="Söhne"/>
            </a:endParaRPr>
          </a:p>
          <a:p>
            <a:pPr marL="285750" indent="-285750">
              <a:buClr>
                <a:srgbClr val="00B0F0"/>
              </a:buClr>
              <a:buFont typeface="Wingdings" panose="05000000000000000000" pitchFamily="2" charset="2"/>
              <a:buChar char="Ø"/>
            </a:pPr>
            <a:r>
              <a:rPr lang="en-US" sz="1400" dirty="0" smtClean="0">
                <a:solidFill>
                  <a:srgbClr val="374151"/>
                </a:solidFill>
                <a:latin typeface="Söhne"/>
              </a:rPr>
              <a:t>Conduct surveys at the mall to gather demographic Insights into the mall traffic:</a:t>
            </a:r>
          </a:p>
          <a:p>
            <a:endParaRPr lang="en-US" sz="1400" dirty="0" smtClean="0">
              <a:solidFill>
                <a:srgbClr val="374151"/>
              </a:solidFill>
              <a:latin typeface="Söhne"/>
            </a:endParaRPr>
          </a:p>
          <a:p>
            <a:r>
              <a:rPr lang="en-US" sz="1400" dirty="0" smtClean="0">
                <a:solidFill>
                  <a:srgbClr val="374151"/>
                </a:solidFill>
                <a:latin typeface="Söhne"/>
              </a:rPr>
              <a:t>Explanation: Optional </a:t>
            </a:r>
            <a:r>
              <a:rPr lang="en-US" sz="1400" dirty="0">
                <a:solidFill>
                  <a:srgbClr val="374151"/>
                </a:solidFill>
                <a:latin typeface="Söhne"/>
              </a:rPr>
              <a:t>surveys to collect data on age</a:t>
            </a:r>
            <a:r>
              <a:rPr lang="en-US" sz="1400" dirty="0" smtClean="0">
                <a:solidFill>
                  <a:srgbClr val="374151"/>
                </a:solidFill>
                <a:latin typeface="Söhne"/>
              </a:rPr>
              <a:t>, gender </a:t>
            </a:r>
            <a:r>
              <a:rPr lang="en-US" sz="1400" dirty="0">
                <a:solidFill>
                  <a:srgbClr val="374151"/>
                </a:solidFill>
                <a:latin typeface="Söhne"/>
              </a:rPr>
              <a:t>distribution</a:t>
            </a:r>
            <a:r>
              <a:rPr lang="en-US" sz="1400" dirty="0" smtClean="0">
                <a:solidFill>
                  <a:srgbClr val="374151"/>
                </a:solidFill>
                <a:latin typeface="Söhne"/>
              </a:rPr>
              <a:t>, collect data on </a:t>
            </a:r>
            <a:r>
              <a:rPr lang="en-US" sz="1400" dirty="0">
                <a:solidFill>
                  <a:srgbClr val="374151"/>
                </a:solidFill>
                <a:latin typeface="Söhne"/>
              </a:rPr>
              <a:t>suggestions or customer </a:t>
            </a:r>
            <a:r>
              <a:rPr lang="en-US" sz="1400" dirty="0" smtClean="0">
                <a:solidFill>
                  <a:srgbClr val="374151"/>
                </a:solidFill>
                <a:latin typeface="Söhne"/>
              </a:rPr>
              <a:t>interest, complaint, visitor </a:t>
            </a:r>
            <a:r>
              <a:rPr lang="en-US" sz="1400" dirty="0">
                <a:solidFill>
                  <a:srgbClr val="374151"/>
                </a:solidFill>
                <a:latin typeface="Söhne"/>
              </a:rPr>
              <a:t>origin , etc. </a:t>
            </a:r>
            <a:r>
              <a:rPr lang="en-US" sz="1400" dirty="0" smtClean="0">
                <a:solidFill>
                  <a:srgbClr val="374151"/>
                </a:solidFill>
                <a:latin typeface="Söhne"/>
              </a:rPr>
              <a:t>will </a:t>
            </a:r>
            <a:r>
              <a:rPr lang="en-US" sz="1400" dirty="0">
                <a:solidFill>
                  <a:srgbClr val="374151"/>
                </a:solidFill>
                <a:latin typeface="Söhne"/>
              </a:rPr>
              <a:t>help the </a:t>
            </a:r>
            <a:r>
              <a:rPr lang="en-US" sz="1400" dirty="0" smtClean="0">
                <a:solidFill>
                  <a:srgbClr val="374151"/>
                </a:solidFill>
                <a:latin typeface="Söhne"/>
              </a:rPr>
              <a:t>landlord </a:t>
            </a:r>
            <a:r>
              <a:rPr lang="en-US" sz="1400" dirty="0">
                <a:solidFill>
                  <a:srgbClr val="374151"/>
                </a:solidFill>
                <a:latin typeface="Söhne"/>
              </a:rPr>
              <a:t>have a better sense of the target market, give insights as to which marketing platforms </a:t>
            </a:r>
            <a:r>
              <a:rPr lang="en-US" sz="1400" dirty="0" smtClean="0">
                <a:solidFill>
                  <a:srgbClr val="374151"/>
                </a:solidFill>
                <a:latin typeface="Söhne"/>
              </a:rPr>
              <a:t>will </a:t>
            </a:r>
            <a:r>
              <a:rPr lang="en-US" sz="1400" dirty="0">
                <a:solidFill>
                  <a:srgbClr val="374151"/>
                </a:solidFill>
                <a:latin typeface="Söhne"/>
              </a:rPr>
              <a:t>be best, and what tenant mix will be </a:t>
            </a:r>
            <a:r>
              <a:rPr lang="en-US" sz="1400" dirty="0" smtClean="0">
                <a:solidFill>
                  <a:srgbClr val="374151"/>
                </a:solidFill>
                <a:latin typeface="Söhne"/>
              </a:rPr>
              <a:t>favorable. It will also inform he team about the repeat visitors and place of origin which will aid in strategic planning of the mall layout and campaigns</a:t>
            </a:r>
          </a:p>
          <a:p>
            <a:endParaRPr lang="en-US" sz="1400" dirty="0" smtClean="0">
              <a:solidFill>
                <a:srgbClr val="374151"/>
              </a:solidFill>
              <a:latin typeface="Söhne"/>
            </a:endParaRPr>
          </a:p>
        </p:txBody>
      </p: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130343"/>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RECOMMENDATION</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60604"/>
            <a:ext cx="358295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556171" y="522898"/>
            <a:ext cx="363582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3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1105" y="641153"/>
            <a:ext cx="9107905" cy="5047536"/>
          </a:xfrm>
          <a:prstGeom prst="rect">
            <a:avLst/>
          </a:prstGeom>
        </p:spPr>
        <p:txBody>
          <a:bodyPr wrap="square">
            <a:spAutoFit/>
          </a:bodyPr>
          <a:lstStyle/>
          <a:p>
            <a:r>
              <a:rPr lang="en-US" sz="1400" dirty="0">
                <a:solidFill>
                  <a:srgbClr val="374151"/>
                </a:solidFill>
                <a:latin typeface="Söhne"/>
              </a:rPr>
              <a:t>Recommendation: </a:t>
            </a:r>
          </a:p>
          <a:p>
            <a:pPr marL="285750" indent="-285750">
              <a:buFont typeface="Wingdings" panose="05000000000000000000" pitchFamily="2" charset="2"/>
              <a:buChar char="Ø"/>
            </a:pPr>
            <a:endParaRPr lang="en-US" sz="1400" dirty="0" smtClean="0">
              <a:solidFill>
                <a:srgbClr val="374151"/>
              </a:solidFill>
              <a:latin typeface="Söhne"/>
            </a:endParaRPr>
          </a:p>
          <a:p>
            <a:pPr marL="285750" indent="-285750">
              <a:buFont typeface="Wingdings" panose="05000000000000000000" pitchFamily="2" charset="2"/>
              <a:buChar char="Ø"/>
            </a:pPr>
            <a:endParaRPr lang="en-US" sz="1400" dirty="0">
              <a:solidFill>
                <a:srgbClr val="374151"/>
              </a:solidFill>
              <a:latin typeface="Söhne"/>
            </a:endParaRPr>
          </a:p>
          <a:p>
            <a:pPr marL="285750" indent="-285750">
              <a:buClr>
                <a:srgbClr val="00B0F0"/>
              </a:buClr>
              <a:buFont typeface="Wingdings" panose="05000000000000000000" pitchFamily="2" charset="2"/>
              <a:buChar char="Ø"/>
            </a:pPr>
            <a:r>
              <a:rPr lang="en-US" sz="1400" dirty="0">
                <a:solidFill>
                  <a:srgbClr val="374151"/>
                </a:solidFill>
                <a:latin typeface="Söhne"/>
              </a:rPr>
              <a:t>Collect foot traffic data for each tenant and analyze it in relation to their </a:t>
            </a:r>
            <a:r>
              <a:rPr lang="en-US" sz="1400" dirty="0" smtClean="0">
                <a:solidFill>
                  <a:srgbClr val="374151"/>
                </a:solidFill>
                <a:latin typeface="Söhne"/>
              </a:rPr>
              <a:t>sales:</a:t>
            </a:r>
          </a:p>
          <a:p>
            <a:pPr marL="285750" indent="-285750">
              <a:buFont typeface="Wingdings" panose="05000000000000000000" pitchFamily="2" charset="2"/>
              <a:buChar char="Ø"/>
            </a:pPr>
            <a:endParaRPr lang="en-US" sz="1400" dirty="0" smtClean="0">
              <a:solidFill>
                <a:srgbClr val="374151"/>
              </a:solidFill>
              <a:latin typeface="Söhne"/>
            </a:endParaRPr>
          </a:p>
          <a:p>
            <a:r>
              <a:rPr lang="en-US" sz="1400" dirty="0">
                <a:solidFill>
                  <a:srgbClr val="374151"/>
                </a:solidFill>
                <a:latin typeface="Söhne"/>
              </a:rPr>
              <a:t>Explanation: The </a:t>
            </a:r>
            <a:r>
              <a:rPr lang="en-US" sz="1400" dirty="0" smtClean="0">
                <a:solidFill>
                  <a:srgbClr val="374151"/>
                </a:solidFill>
                <a:latin typeface="Söhne"/>
              </a:rPr>
              <a:t>mall's ability to effectively convert footfall into sales is of utmost importance. Currently, we gather data on turnover and footfall separately. To bridge these two types of data, I recommend collecting information on the number of customers visiting each shop on a monthly basis. This will enable us to gain insights into the conversion rates and present a more comprehensive picture of sales versus turnover.</a:t>
            </a:r>
          </a:p>
          <a:p>
            <a:endParaRPr lang="en-US" sz="1400" dirty="0">
              <a:solidFill>
                <a:srgbClr val="374151"/>
              </a:solidFill>
              <a:latin typeface="Söhne"/>
            </a:endParaRPr>
          </a:p>
          <a:p>
            <a:r>
              <a:rPr lang="en-US" sz="1400" dirty="0">
                <a:solidFill>
                  <a:srgbClr val="374151"/>
                </a:solidFill>
                <a:latin typeface="Söhne"/>
              </a:rPr>
              <a:t>By requesting the total customer numbers per shop in relation to the turnover figures, we can calculate the conversion rates and understand how effectively footfall is translating into actual sales. This information will provide valuable insights into the performance of individual shops and the mall as a whole.</a:t>
            </a:r>
          </a:p>
          <a:p>
            <a:endParaRPr lang="en-US" sz="1400" dirty="0">
              <a:solidFill>
                <a:srgbClr val="374151"/>
              </a:solidFill>
              <a:latin typeface="Söhne"/>
            </a:endParaRPr>
          </a:p>
          <a:p>
            <a:r>
              <a:rPr lang="en-US" sz="1400" dirty="0">
                <a:solidFill>
                  <a:srgbClr val="374151"/>
                </a:solidFill>
                <a:latin typeface="Söhne"/>
              </a:rPr>
              <a:t>Moreover, analyzing the relationship between customer numbers and turnover will help us identify any discrepancies or areas for improvement. It will enable us to identify shops with high footfall but low sales, indicating potential issues in conversion strategies or customer experiences. Conversely, shops with high sales despite lower footfall may highlight effective sales techniques or exceptional customer service.</a:t>
            </a:r>
          </a:p>
          <a:p>
            <a:endParaRPr lang="en-US" sz="1400" dirty="0">
              <a:solidFill>
                <a:srgbClr val="374151"/>
              </a:solidFill>
              <a:latin typeface="Söhne"/>
            </a:endParaRPr>
          </a:p>
          <a:p>
            <a:r>
              <a:rPr lang="en-US" sz="1400" dirty="0">
                <a:solidFill>
                  <a:srgbClr val="374151"/>
                </a:solidFill>
                <a:latin typeface="Söhne"/>
              </a:rPr>
              <a:t>By integrating customer numbers with turnover data, we will gain a more accurate and holistic understanding of the mall's performance in converting footfall into sales. This will support informed decision-making, allowing us to devise strategies to enhance conversion rates, optimize tenant selection, and ultimately improve the mall's overall sales performance.</a:t>
            </a:r>
          </a:p>
        </p:txBody>
      </p:sp>
    </p:spTree>
    <p:extLst>
      <p:ext uri="{BB962C8B-B14F-4D97-AF65-F5344CB8AC3E}">
        <p14:creationId xmlns:p14="http://schemas.microsoft.com/office/powerpoint/2010/main" val="227875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1" name="Content Placeholder 70"/>
          <p:cNvSpPr>
            <a:spLocks noGrp="1"/>
          </p:cNvSpPr>
          <p:nvPr>
            <p:ph idx="1"/>
          </p:nvPr>
        </p:nvSpPr>
        <p:spPr>
          <a:xfrm>
            <a:off x="945179" y="1621963"/>
            <a:ext cx="10454043" cy="3880773"/>
          </a:xfrm>
        </p:spPr>
        <p:txBody>
          <a:bodyPr>
            <a:normAutofit fontScale="85000" lnSpcReduction="20000"/>
          </a:bodyPr>
          <a:lstStyle/>
          <a:p>
            <a:r>
              <a:rPr lang="en-US" dirty="0"/>
              <a:t>Introduction</a:t>
            </a:r>
          </a:p>
          <a:p>
            <a:r>
              <a:rPr lang="en-US" dirty="0"/>
              <a:t>Overall Footfall Trends</a:t>
            </a:r>
          </a:p>
          <a:p>
            <a:r>
              <a:rPr lang="en-US" dirty="0"/>
              <a:t>Real-time Footfall</a:t>
            </a:r>
          </a:p>
          <a:p>
            <a:r>
              <a:rPr lang="en-US" dirty="0"/>
              <a:t>Hourly/Daily Footfall Distribution</a:t>
            </a:r>
          </a:p>
          <a:p>
            <a:r>
              <a:rPr lang="en-US" dirty="0" err="1"/>
              <a:t>Heatmap</a:t>
            </a:r>
            <a:endParaRPr lang="en-US" dirty="0"/>
          </a:p>
          <a:p>
            <a:r>
              <a:rPr lang="en-US" dirty="0"/>
              <a:t>Demographic Insights</a:t>
            </a:r>
          </a:p>
          <a:p>
            <a:r>
              <a:rPr lang="en-US" dirty="0"/>
              <a:t>Repeat Visitors</a:t>
            </a:r>
          </a:p>
          <a:p>
            <a:r>
              <a:rPr lang="en-US" dirty="0"/>
              <a:t>Conversion Rates</a:t>
            </a:r>
          </a:p>
          <a:p>
            <a:r>
              <a:rPr lang="en-US" dirty="0"/>
              <a:t>Comparison with Previous Periods</a:t>
            </a:r>
          </a:p>
          <a:p>
            <a:r>
              <a:rPr lang="en-US" dirty="0"/>
              <a:t>Popular Entrances</a:t>
            </a:r>
          </a:p>
          <a:p>
            <a:r>
              <a:rPr lang="en-US" dirty="0"/>
              <a:t>External Factors</a:t>
            </a:r>
          </a:p>
          <a:p>
            <a:r>
              <a:rPr lang="en-US" dirty="0"/>
              <a:t>Summary and Recommendations</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2</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05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AGENDA</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6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3</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05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EXECUTIVE </a:t>
            </a:r>
            <a:r>
              <a:rPr lang="en-US" sz="2800" b="1" dirty="0">
                <a:solidFill>
                  <a:schemeClr val="tx1">
                    <a:lumMod val="75000"/>
                    <a:lumOff val="25000"/>
                  </a:schemeClr>
                </a:solidFill>
              </a:rPr>
              <a:t>SUMMARY</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04102" y="577849"/>
            <a:ext cx="13483323" cy="5262979"/>
          </a:xfrm>
          <a:prstGeom prst="rect">
            <a:avLst/>
          </a:prstGeom>
          <a:noFill/>
        </p:spPr>
        <p:txBody>
          <a:bodyPr wrap="square" rtlCol="0">
            <a:spAutoFit/>
          </a:bodyPr>
          <a:lstStyle/>
          <a:p>
            <a:pPr lvl="1"/>
            <a:r>
              <a:rPr lang="en-US" sz="1400" dirty="0" smtClean="0"/>
              <a:t>This footfall report is to provides valuable insights and data regarding visitor traffic and patterns. Here are some ways in which the report can be of use:</a:t>
            </a:r>
          </a:p>
          <a:p>
            <a:pPr lvl="1"/>
            <a:endParaRPr lang="en-US" sz="1400" dirty="0" smtClean="0"/>
          </a:p>
          <a:p>
            <a:pPr lvl="1"/>
            <a:r>
              <a:rPr lang="en-US" sz="1400" b="1" dirty="0" smtClean="0"/>
              <a:t>Occupancy and tenant management</a:t>
            </a:r>
            <a:r>
              <a:rPr lang="en-US" sz="1400" dirty="0" smtClean="0"/>
              <a:t>: The footfall report helps understand the overall footfall trends, peak hours, and popular sections of the mall.</a:t>
            </a:r>
          </a:p>
          <a:p>
            <a:pPr lvl="1"/>
            <a:r>
              <a:rPr lang="en-US" sz="1400" smtClean="0"/>
              <a:t> This </a:t>
            </a:r>
            <a:r>
              <a:rPr lang="en-US" sz="1400" dirty="0" smtClean="0"/>
              <a:t>information is crucial for optimizing tenant selection, lease agreements, and ensuring maximum occupancy and tenant satisfaction.</a:t>
            </a:r>
          </a:p>
          <a:p>
            <a:pPr lvl="1"/>
            <a:endParaRPr lang="en-US" sz="1400" dirty="0" smtClean="0"/>
          </a:p>
          <a:p>
            <a:pPr lvl="1"/>
            <a:r>
              <a:rPr lang="en-US" sz="1400" b="1" dirty="0" smtClean="0"/>
              <a:t>Marketing and promotions</a:t>
            </a:r>
            <a:r>
              <a:rPr lang="en-US" sz="1400" dirty="0" smtClean="0"/>
              <a:t>: Analyzing the footfall data, low footfall periods can be identified and marketing campaigns and promotions can be organized</a:t>
            </a:r>
          </a:p>
          <a:p>
            <a:pPr lvl="1"/>
            <a:r>
              <a:rPr lang="en-US" sz="1400" dirty="0" smtClean="0"/>
              <a:t>to drive more visitors during those times. The report also provides insights into the mall's target audience, allowing the landlord to tailor marketing efforts</a:t>
            </a:r>
          </a:p>
          <a:p>
            <a:pPr lvl="1"/>
            <a:r>
              <a:rPr lang="en-US" sz="1400" dirty="0"/>
              <a:t> </a:t>
            </a:r>
            <a:r>
              <a:rPr lang="en-US" sz="1400" dirty="0" smtClean="0"/>
              <a:t>effectively.</a:t>
            </a:r>
          </a:p>
          <a:p>
            <a:pPr lvl="1"/>
            <a:endParaRPr lang="en-US" sz="1400" dirty="0" smtClean="0"/>
          </a:p>
          <a:p>
            <a:pPr lvl="1"/>
            <a:r>
              <a:rPr lang="en-US" sz="1400" b="1" dirty="0" smtClean="0"/>
              <a:t>Resource allocation</a:t>
            </a:r>
            <a:r>
              <a:rPr lang="en-US" sz="1400" dirty="0" smtClean="0"/>
              <a:t>: The hourly/daily footfall distribution analysis assists in optimizing staffing levels, security arrangements, and resource allocation </a:t>
            </a:r>
          </a:p>
          <a:p>
            <a:pPr lvl="1"/>
            <a:r>
              <a:rPr lang="en-US" sz="1400" dirty="0" smtClean="0"/>
              <a:t>throughout the day. Allocate resources more efficiently based on the footfall patterns and adjust staffing schedules accordingly.</a:t>
            </a:r>
          </a:p>
          <a:p>
            <a:pPr lvl="1"/>
            <a:endParaRPr lang="en-US" sz="1400" dirty="0" smtClean="0"/>
          </a:p>
          <a:p>
            <a:pPr lvl="1"/>
            <a:r>
              <a:rPr lang="en-US" sz="1400" b="1" dirty="0" smtClean="0"/>
              <a:t>Performance evaluation</a:t>
            </a:r>
            <a:r>
              <a:rPr lang="en-US" sz="1400" dirty="0" smtClean="0"/>
              <a:t>: Helps to evaluate the performance of the mall, including its ability to convert footfall into actual purchases (conversion rates). </a:t>
            </a:r>
          </a:p>
          <a:p>
            <a:pPr lvl="1"/>
            <a:r>
              <a:rPr lang="en-US" sz="1400" dirty="0" smtClean="0"/>
              <a:t>This information helps in assessing the mall's effectiveness in generating revenue and identifying areas for improvement.</a:t>
            </a:r>
          </a:p>
          <a:p>
            <a:pPr lvl="1"/>
            <a:endParaRPr lang="en-US" sz="1400" dirty="0" smtClean="0"/>
          </a:p>
          <a:p>
            <a:pPr lvl="1"/>
            <a:r>
              <a:rPr lang="en-US" sz="1400" b="1" dirty="0" smtClean="0"/>
              <a:t>Strategic decision-making</a:t>
            </a:r>
            <a:r>
              <a:rPr lang="en-US" sz="1400" dirty="0" smtClean="0"/>
              <a:t>: Provides historical data and comparisons with previous periods, allowing the team to identify trends, seasonality, and the impact </a:t>
            </a:r>
          </a:p>
          <a:p>
            <a:pPr lvl="1"/>
            <a:r>
              <a:rPr lang="en-US" sz="1400" dirty="0" smtClean="0"/>
              <a:t>of marketing initiatives or external factors on footfall. This information aids in making informed decisions regarding operational strategies, tenant mix, and</a:t>
            </a:r>
          </a:p>
          <a:p>
            <a:pPr lvl="1"/>
            <a:r>
              <a:rPr lang="en-US" sz="1400" dirty="0" smtClean="0"/>
              <a:t> investment opportunities.</a:t>
            </a:r>
          </a:p>
          <a:p>
            <a:pPr lvl="1"/>
            <a:endParaRPr lang="en-US" sz="1400" dirty="0" smtClean="0"/>
          </a:p>
          <a:p>
            <a:pPr lvl="1"/>
            <a:r>
              <a:rPr lang="en-US" sz="1400" b="1" dirty="0" smtClean="0"/>
              <a:t>Tenant support</a:t>
            </a:r>
            <a:r>
              <a:rPr lang="en-US" sz="1400" dirty="0" smtClean="0"/>
              <a:t>: the footfall report can be shared with tenants to help them understand visitor traffic patterns and make informed business decisions. </a:t>
            </a:r>
          </a:p>
          <a:p>
            <a:pPr lvl="1"/>
            <a:r>
              <a:rPr lang="en-US" sz="1400" dirty="0" smtClean="0"/>
              <a:t>It can facilitate discussions between the landlord and tenants on strategies to enhance footfall, improve customer experiences, and drive sales.</a:t>
            </a:r>
          </a:p>
          <a:p>
            <a:pPr lvl="1"/>
            <a:endParaRPr lang="en-US" sz="1400" dirty="0" smtClean="0"/>
          </a:p>
          <a:p>
            <a:pPr lvl="1"/>
            <a:r>
              <a:rPr lang="en-US" sz="1400" b="1" dirty="0" smtClean="0"/>
              <a:t>Negotiations and lease renewals</a:t>
            </a:r>
            <a:r>
              <a:rPr lang="en-US" sz="1400" dirty="0" smtClean="0"/>
              <a:t>: the footfall report serves as valuable evidence during lease negotiations or lease renewals. It helps the landlord </a:t>
            </a:r>
          </a:p>
          <a:p>
            <a:pPr lvl="1"/>
            <a:r>
              <a:rPr lang="en-US" sz="1400" dirty="0" smtClean="0"/>
              <a:t>demonstrate the mall's footfall potential, showcase growth trends, and negotiate favorable lease terms with tenants.</a:t>
            </a:r>
            <a:endParaRPr lang="en-US" sz="1400" dirty="0"/>
          </a:p>
        </p:txBody>
      </p:sp>
    </p:spTree>
    <p:extLst>
      <p:ext uri="{BB962C8B-B14F-4D97-AF65-F5344CB8AC3E}">
        <p14:creationId xmlns:p14="http://schemas.microsoft.com/office/powerpoint/2010/main" val="80369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schemeClr>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4</a:t>
            </a:fld>
            <a:endParaRPr lang="en-US" dirty="0"/>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542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REPORT SUMMARY</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graphicFrame>
        <p:nvGraphicFramePr>
          <p:cNvPr id="9" name="Chart 8">
            <a:extLst>
              <a:ext uri="{FF2B5EF4-FFF2-40B4-BE49-F238E27FC236}">
                <a16:creationId xmlns:a16="http://schemas.microsoft.com/office/drawing/2014/main" id="{00000000-0008-0000-0000-000010000000}"/>
              </a:ext>
            </a:extLst>
          </p:cNvPr>
          <p:cNvGraphicFramePr>
            <a:graphicFrameLocks/>
          </p:cNvGraphicFramePr>
          <p:nvPr>
            <p:extLst>
              <p:ext uri="{D42A27DB-BD31-4B8C-83A1-F6EECF244321}">
                <p14:modId xmlns:p14="http://schemas.microsoft.com/office/powerpoint/2010/main" val="2542212842"/>
              </p:ext>
            </p:extLst>
          </p:nvPr>
        </p:nvGraphicFramePr>
        <p:xfrm>
          <a:off x="114299" y="4415589"/>
          <a:ext cx="3857626" cy="2361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E32C2EB-0630-380B-7943-F411E8A2672C}"/>
              </a:ext>
            </a:extLst>
          </p:cNvPr>
          <p:cNvGraphicFramePr>
            <a:graphicFrameLocks/>
          </p:cNvGraphicFramePr>
          <p:nvPr>
            <p:extLst>
              <p:ext uri="{D42A27DB-BD31-4B8C-83A1-F6EECF244321}">
                <p14:modId xmlns:p14="http://schemas.microsoft.com/office/powerpoint/2010/main" val="773267216"/>
              </p:ext>
            </p:extLst>
          </p:nvPr>
        </p:nvGraphicFramePr>
        <p:xfrm>
          <a:off x="0" y="1395663"/>
          <a:ext cx="7423483" cy="27552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Table 12">
            <a:extLst>
              <a:ext uri="{FF2B5EF4-FFF2-40B4-BE49-F238E27FC236}">
                <a16:creationId xmlns:a16="http://schemas.microsoft.com/office/drawing/2014/main" id="{AD58C624-7AF4-F3E6-6E20-F2D01737FF78}"/>
              </a:ext>
            </a:extLst>
          </p:cNvPr>
          <p:cNvGraphicFramePr>
            <a:graphicFrameLocks noGrp="1"/>
          </p:cNvGraphicFramePr>
          <p:nvPr>
            <p:extLst>
              <p:ext uri="{D42A27DB-BD31-4B8C-83A1-F6EECF244321}">
                <p14:modId xmlns:p14="http://schemas.microsoft.com/office/powerpoint/2010/main" val="1952954492"/>
              </p:ext>
            </p:extLst>
          </p:nvPr>
        </p:nvGraphicFramePr>
        <p:xfrm>
          <a:off x="9956772" y="4415589"/>
          <a:ext cx="2127140" cy="2329504"/>
        </p:xfrm>
        <a:graphic>
          <a:graphicData uri="http://schemas.openxmlformats.org/drawingml/2006/table">
            <a:tbl>
              <a:tblPr/>
              <a:tblGrid>
                <a:gridCol w="1005857">
                  <a:extLst>
                    <a:ext uri="{9D8B030D-6E8A-4147-A177-3AD203B41FA5}">
                      <a16:colId xmlns:a16="http://schemas.microsoft.com/office/drawing/2014/main" val="1146371658"/>
                    </a:ext>
                  </a:extLst>
                </a:gridCol>
                <a:gridCol w="1121283">
                  <a:extLst>
                    <a:ext uri="{9D8B030D-6E8A-4147-A177-3AD203B41FA5}">
                      <a16:colId xmlns:a16="http://schemas.microsoft.com/office/drawing/2014/main" val="1196739737"/>
                    </a:ext>
                  </a:extLst>
                </a:gridCol>
              </a:tblGrid>
              <a:tr h="291188">
                <a:tc>
                  <a:txBody>
                    <a:bodyPr/>
                    <a:lstStyle/>
                    <a:p>
                      <a:pPr algn="l" fontAlgn="b"/>
                      <a:r>
                        <a:rPr lang="en-ZA" sz="1100" b="0" i="0" u="none" strike="noStrike" dirty="0">
                          <a:solidFill>
                            <a:srgbClr val="000000"/>
                          </a:solidFill>
                          <a:effectLst/>
                          <a:latin typeface="Calibri" panose="020F0502020204030204" pitchFamily="34" charset="0"/>
                        </a:rPr>
                        <a:t>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FOOT TRAFFIC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554894"/>
                  </a:ext>
                </a:extLst>
              </a:tr>
              <a:tr h="291188">
                <a:tc>
                  <a:txBody>
                    <a:bodyPr/>
                    <a:lstStyle/>
                    <a:p>
                      <a:pPr algn="l" fontAlgn="b"/>
                      <a:r>
                        <a:rPr lang="en-ZA" sz="1100" b="0" i="0" u="none" strike="noStrike">
                          <a:solidFill>
                            <a:srgbClr val="000000"/>
                          </a:solidFill>
                          <a:effectLst/>
                          <a:latin typeface="Calibri" panose="020F0502020204030204" pitchFamily="34" charset="0"/>
                        </a:rPr>
                        <a:t>SUNDAY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dirty="0">
                          <a:solidFill>
                            <a:srgbClr val="000000"/>
                          </a:solidFill>
                          <a:effectLst/>
                          <a:latin typeface="Calibri" panose="020F0502020204030204" pitchFamily="34" charset="0"/>
                        </a:rPr>
                        <a:t>348807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034926662"/>
                  </a:ext>
                </a:extLst>
              </a:tr>
              <a:tr h="291188">
                <a:tc>
                  <a:txBody>
                    <a:bodyPr/>
                    <a:lstStyle/>
                    <a:p>
                      <a:pPr algn="l" fontAlgn="b"/>
                      <a:r>
                        <a:rPr lang="en-ZA" sz="1100" b="0" i="0" u="none" strike="noStrike" dirty="0">
                          <a:solidFill>
                            <a:srgbClr val="000000"/>
                          </a:solidFill>
                          <a:effectLst/>
                          <a:latin typeface="Calibri" panose="020F0502020204030204" pitchFamily="34" charset="0"/>
                        </a:rPr>
                        <a:t>MONDAY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dirty="0">
                          <a:solidFill>
                            <a:srgbClr val="000000"/>
                          </a:solidFill>
                          <a:effectLst/>
                          <a:latin typeface="Calibri" panose="020F0502020204030204" pitchFamily="34" charset="0"/>
                        </a:rPr>
                        <a:t>328392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E1AF"/>
                    </a:solidFill>
                  </a:tcPr>
                </a:tc>
                <a:extLst>
                  <a:ext uri="{0D108BD9-81ED-4DB2-BD59-A6C34878D82A}">
                    <a16:rowId xmlns:a16="http://schemas.microsoft.com/office/drawing/2014/main" val="1416043265"/>
                  </a:ext>
                </a:extLst>
              </a:tr>
              <a:tr h="291188">
                <a:tc>
                  <a:txBody>
                    <a:bodyPr/>
                    <a:lstStyle/>
                    <a:p>
                      <a:pPr algn="l" fontAlgn="b"/>
                      <a:r>
                        <a:rPr lang="en-ZA" sz="1100" b="0" i="0" u="none" strike="noStrike">
                          <a:solidFill>
                            <a:srgbClr val="000000"/>
                          </a:solidFill>
                          <a:effectLst/>
                          <a:latin typeface="Calibri" panose="020F0502020204030204" pitchFamily="34" charset="0"/>
                        </a:rPr>
                        <a:t>FRIDAY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a:solidFill>
                            <a:srgbClr val="000000"/>
                          </a:solidFill>
                          <a:effectLst/>
                          <a:latin typeface="Calibri" panose="020F0502020204030204" pitchFamily="34" charset="0"/>
                        </a:rPr>
                        <a:t>300690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FC7"/>
                    </a:solidFill>
                  </a:tcPr>
                </a:tc>
                <a:extLst>
                  <a:ext uri="{0D108BD9-81ED-4DB2-BD59-A6C34878D82A}">
                    <a16:rowId xmlns:a16="http://schemas.microsoft.com/office/drawing/2014/main" val="586336698"/>
                  </a:ext>
                </a:extLst>
              </a:tr>
              <a:tr h="291188">
                <a:tc>
                  <a:txBody>
                    <a:bodyPr/>
                    <a:lstStyle/>
                    <a:p>
                      <a:pPr algn="l" fontAlgn="b"/>
                      <a:r>
                        <a:rPr lang="en-ZA" sz="1100" b="0" i="0" u="none" strike="noStrike">
                          <a:solidFill>
                            <a:srgbClr val="000000"/>
                          </a:solidFill>
                          <a:effectLst/>
                          <a:latin typeface="Calibri" panose="020F0502020204030204" pitchFamily="34" charset="0"/>
                        </a:rPr>
                        <a:t>SATURDAY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a:solidFill>
                            <a:srgbClr val="000000"/>
                          </a:solidFill>
                          <a:effectLst/>
                          <a:latin typeface="Calibri" panose="020F0502020204030204" pitchFamily="34" charset="0"/>
                        </a:rPr>
                        <a:t>292535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C9CE"/>
                    </a:solidFill>
                  </a:tcPr>
                </a:tc>
                <a:extLst>
                  <a:ext uri="{0D108BD9-81ED-4DB2-BD59-A6C34878D82A}">
                    <a16:rowId xmlns:a16="http://schemas.microsoft.com/office/drawing/2014/main" val="1273416748"/>
                  </a:ext>
                </a:extLst>
              </a:tr>
              <a:tr h="291188">
                <a:tc>
                  <a:txBody>
                    <a:bodyPr/>
                    <a:lstStyle/>
                    <a:p>
                      <a:pPr algn="l" fontAlgn="b"/>
                      <a:r>
                        <a:rPr lang="en-ZA" sz="1100" b="0" i="0" u="none" strike="noStrike">
                          <a:solidFill>
                            <a:srgbClr val="000000"/>
                          </a:solidFill>
                          <a:effectLst/>
                          <a:latin typeface="Calibri" panose="020F0502020204030204" pitchFamily="34" charset="0"/>
                        </a:rPr>
                        <a:t>TUESDAY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dirty="0">
                          <a:solidFill>
                            <a:srgbClr val="000000"/>
                          </a:solidFill>
                          <a:effectLst/>
                          <a:latin typeface="Calibri" panose="020F0502020204030204" pitchFamily="34" charset="0"/>
                        </a:rPr>
                        <a:t>277444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EBFDC"/>
                    </a:solidFill>
                  </a:tcPr>
                </a:tc>
                <a:extLst>
                  <a:ext uri="{0D108BD9-81ED-4DB2-BD59-A6C34878D82A}">
                    <a16:rowId xmlns:a16="http://schemas.microsoft.com/office/drawing/2014/main" val="2908523606"/>
                  </a:ext>
                </a:extLst>
              </a:tr>
              <a:tr h="291188">
                <a:tc>
                  <a:txBody>
                    <a:bodyPr/>
                    <a:lstStyle/>
                    <a:p>
                      <a:pPr algn="l" fontAlgn="b"/>
                      <a:r>
                        <a:rPr lang="en-ZA" sz="1100" b="0" i="0" u="none" strike="noStrike">
                          <a:solidFill>
                            <a:srgbClr val="000000"/>
                          </a:solidFill>
                          <a:effectLst/>
                          <a:latin typeface="Calibri" panose="020F0502020204030204" pitchFamily="34" charset="0"/>
                        </a:rPr>
                        <a:t>THURSDAY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a:solidFill>
                            <a:srgbClr val="000000"/>
                          </a:solidFill>
                          <a:effectLst/>
                          <a:latin typeface="Calibri" panose="020F0502020204030204" pitchFamily="34" charset="0"/>
                        </a:rPr>
                        <a:t>264859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DB7E7"/>
                    </a:solidFill>
                  </a:tcPr>
                </a:tc>
                <a:extLst>
                  <a:ext uri="{0D108BD9-81ED-4DB2-BD59-A6C34878D82A}">
                    <a16:rowId xmlns:a16="http://schemas.microsoft.com/office/drawing/2014/main" val="2855271416"/>
                  </a:ext>
                </a:extLst>
              </a:tr>
              <a:tr h="291188">
                <a:tc>
                  <a:txBody>
                    <a:bodyPr/>
                    <a:lstStyle/>
                    <a:p>
                      <a:pPr algn="l" fontAlgn="b"/>
                      <a:r>
                        <a:rPr lang="en-ZA" sz="1100" b="0" i="0" u="none" strike="noStrike">
                          <a:solidFill>
                            <a:srgbClr val="000000"/>
                          </a:solidFill>
                          <a:effectLst/>
                          <a:latin typeface="Calibri" panose="020F0502020204030204" pitchFamily="34" charset="0"/>
                        </a:rPr>
                        <a:t>WEDNESDAY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ZA" sz="1100" b="0" i="0" u="none" strike="noStrike" dirty="0">
                          <a:solidFill>
                            <a:srgbClr val="000000"/>
                          </a:solidFill>
                          <a:effectLst/>
                          <a:latin typeface="Calibri" panose="020F0502020204030204" pitchFamily="34" charset="0"/>
                        </a:rPr>
                        <a:t>254059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86195701"/>
                  </a:ext>
                </a:extLst>
              </a:tr>
            </a:tbl>
          </a:graphicData>
        </a:graphic>
      </p:graphicFrame>
      <p:graphicFrame>
        <p:nvGraphicFramePr>
          <p:cNvPr id="15" name="Chart 14">
            <a:extLst>
              <a:ext uri="{FF2B5EF4-FFF2-40B4-BE49-F238E27FC236}">
                <a16:creationId xmlns:a16="http://schemas.microsoft.com/office/drawing/2014/main" id="{183D7898-3A55-46C1-9CA7-E82A6DEEB476}"/>
              </a:ext>
            </a:extLst>
          </p:cNvPr>
          <p:cNvGraphicFramePr>
            <a:graphicFrameLocks/>
          </p:cNvGraphicFramePr>
          <p:nvPr>
            <p:extLst>
              <p:ext uri="{D42A27DB-BD31-4B8C-83A1-F6EECF244321}">
                <p14:modId xmlns:p14="http://schemas.microsoft.com/office/powerpoint/2010/main" val="2908809422"/>
              </p:ext>
            </p:extLst>
          </p:nvPr>
        </p:nvGraphicFramePr>
        <p:xfrm>
          <a:off x="7423484" y="4226788"/>
          <a:ext cx="2498834" cy="2707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00000000-0008-0000-0000-00000A000000}"/>
              </a:ext>
            </a:extLst>
          </p:cNvPr>
          <p:cNvGraphicFramePr>
            <a:graphicFrameLocks/>
          </p:cNvGraphicFramePr>
          <p:nvPr>
            <p:extLst>
              <p:ext uri="{D42A27DB-BD31-4B8C-83A1-F6EECF244321}">
                <p14:modId xmlns:p14="http://schemas.microsoft.com/office/powerpoint/2010/main" val="2204712013"/>
              </p:ext>
            </p:extLst>
          </p:nvPr>
        </p:nvGraphicFramePr>
        <p:xfrm>
          <a:off x="7916779" y="1225305"/>
          <a:ext cx="3958389" cy="29255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3F7F5D65-3D85-C206-EDBD-29B3EA1CF8B8}"/>
              </a:ext>
            </a:extLst>
          </p:cNvPr>
          <p:cNvGraphicFramePr>
            <a:graphicFrameLocks/>
          </p:cNvGraphicFramePr>
          <p:nvPr>
            <p:extLst>
              <p:ext uri="{D42A27DB-BD31-4B8C-83A1-F6EECF244321}">
                <p14:modId xmlns:p14="http://schemas.microsoft.com/office/powerpoint/2010/main" val="1940320554"/>
              </p:ext>
            </p:extLst>
          </p:nvPr>
        </p:nvGraphicFramePr>
        <p:xfrm>
          <a:off x="4114801" y="4323313"/>
          <a:ext cx="3308684" cy="2534687"/>
        </p:xfrm>
        <a:graphic>
          <a:graphicData uri="http://schemas.openxmlformats.org/drawingml/2006/chart">
            <c:chart xmlns:c="http://schemas.openxmlformats.org/drawingml/2006/chart" xmlns:r="http://schemas.openxmlformats.org/officeDocument/2006/relationships" r:id="rId7"/>
          </a:graphicData>
        </a:graphic>
      </p:graphicFrame>
      <p:sp>
        <p:nvSpPr>
          <p:cNvPr id="18" name="Rounded Rectangle 17">
            <a:extLst>
              <a:ext uri="{FF2B5EF4-FFF2-40B4-BE49-F238E27FC236}">
                <a16:creationId xmlns:a16="http://schemas.microsoft.com/office/drawing/2014/main" id="{00000000-0008-0000-0000-000011000000}"/>
              </a:ext>
            </a:extLst>
          </p:cNvPr>
          <p:cNvSpPr/>
          <p:nvPr/>
        </p:nvSpPr>
        <p:spPr>
          <a:xfrm>
            <a:off x="1070810" y="523005"/>
            <a:ext cx="960248" cy="60796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a:t>
            </a:r>
            <a:r>
              <a:rPr lang="en-US" sz="800" baseline="0" dirty="0" smtClean="0"/>
              <a:t> </a:t>
            </a:r>
            <a:r>
              <a:rPr lang="en-US" sz="800" dirty="0" smtClean="0"/>
              <a:t>Entry </a:t>
            </a:r>
            <a:r>
              <a:rPr lang="en-US" sz="800" baseline="0" dirty="0" smtClean="0"/>
              <a:t>foot count</a:t>
            </a:r>
          </a:p>
          <a:p>
            <a:pPr algn="ctr"/>
            <a:endParaRPr lang="en-US" sz="800" b="1" i="0" u="none" strike="noStrike" baseline="0" dirty="0" smtClean="0">
              <a:solidFill>
                <a:schemeClr val="lt1"/>
              </a:solidFill>
              <a:effectLst/>
            </a:endParaRPr>
          </a:p>
          <a:p>
            <a:pPr algn="ctr"/>
            <a:r>
              <a:rPr lang="en-US" sz="800" b="1" i="0" u="none" strike="noStrike" dirty="0" smtClean="0">
                <a:solidFill>
                  <a:schemeClr val="lt1"/>
                </a:solidFill>
                <a:effectLst/>
              </a:rPr>
              <a:t>2,052,425</a:t>
            </a:r>
            <a:r>
              <a:rPr lang="en-US" sz="800" dirty="0" smtClean="0"/>
              <a:t> </a:t>
            </a:r>
            <a:endParaRPr lang="en-US" sz="800" dirty="0"/>
          </a:p>
        </p:txBody>
      </p:sp>
      <p:sp>
        <p:nvSpPr>
          <p:cNvPr id="19" name="Rounded Rectangle 18">
            <a:extLst>
              <a:ext uri="{FF2B5EF4-FFF2-40B4-BE49-F238E27FC236}">
                <a16:creationId xmlns:a16="http://schemas.microsoft.com/office/drawing/2014/main" id="{00000000-0008-0000-0000-000012000000}"/>
              </a:ext>
            </a:extLst>
          </p:cNvPr>
          <p:cNvSpPr/>
          <p:nvPr/>
        </p:nvSpPr>
        <p:spPr>
          <a:xfrm>
            <a:off x="2035132" y="543637"/>
            <a:ext cx="859917" cy="587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 hours </a:t>
            </a:r>
          </a:p>
          <a:p>
            <a:pPr algn="ctr"/>
            <a:endParaRPr lang="en-US" sz="800" dirty="0" smtClean="0"/>
          </a:p>
          <a:p>
            <a:pPr algn="ctr"/>
            <a:r>
              <a:rPr lang="en-US" sz="800" dirty="0" smtClean="0"/>
              <a:t> </a:t>
            </a:r>
          </a:p>
          <a:p>
            <a:pPr algn="ctr"/>
            <a:r>
              <a:rPr lang="en-US" sz="800" b="1" dirty="0" smtClean="0"/>
              <a:t>4,344hrs</a:t>
            </a:r>
            <a:endParaRPr lang="en-US" sz="800" b="1" dirty="0"/>
          </a:p>
        </p:txBody>
      </p:sp>
      <p:sp>
        <p:nvSpPr>
          <p:cNvPr id="20" name="Rounded Rectangle 19">
            <a:extLst>
              <a:ext uri="{FF2B5EF4-FFF2-40B4-BE49-F238E27FC236}">
                <a16:creationId xmlns:a16="http://schemas.microsoft.com/office/drawing/2014/main" id="{00000000-0008-0000-0000-000014000000}"/>
              </a:ext>
            </a:extLst>
          </p:cNvPr>
          <p:cNvSpPr/>
          <p:nvPr/>
        </p:nvSpPr>
        <p:spPr>
          <a:xfrm>
            <a:off x="2899123" y="534728"/>
            <a:ext cx="1098062" cy="5782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 average</a:t>
            </a:r>
            <a:r>
              <a:rPr lang="en-US" sz="800" baseline="0" dirty="0" smtClean="0"/>
              <a:t> footfall per hour</a:t>
            </a:r>
          </a:p>
          <a:p>
            <a:pPr algn="ctr"/>
            <a:endParaRPr lang="en-US" sz="800" b="0" baseline="0" dirty="0" smtClean="0"/>
          </a:p>
          <a:p>
            <a:pPr algn="ctr"/>
            <a:r>
              <a:rPr lang="en-US" sz="800" b="1" baseline="0" dirty="0" smtClean="0"/>
              <a:t>472 visitors/</a:t>
            </a:r>
            <a:r>
              <a:rPr lang="en-US" sz="800" b="1" baseline="0" dirty="0" err="1" smtClean="0"/>
              <a:t>hr</a:t>
            </a:r>
            <a:endParaRPr lang="en-US" sz="800" b="1" baseline="0" dirty="0" smtClean="0"/>
          </a:p>
          <a:p>
            <a:pPr algn="ctr"/>
            <a:endParaRPr lang="en-US" sz="1400" b="1" dirty="0"/>
          </a:p>
        </p:txBody>
      </p:sp>
      <p:sp>
        <p:nvSpPr>
          <p:cNvPr id="21" name="TextBox 21">
            <a:extLst>
              <a:ext uri="{FF2B5EF4-FFF2-40B4-BE49-F238E27FC236}">
                <a16:creationId xmlns:a16="http://schemas.microsoft.com/office/drawing/2014/main" id="{CF1428DD-80D6-B7F5-C530-E00762BC35FB}"/>
              </a:ext>
            </a:extLst>
          </p:cNvPr>
          <p:cNvSpPr txBox="1"/>
          <p:nvPr/>
        </p:nvSpPr>
        <p:spPr>
          <a:xfrm>
            <a:off x="56740" y="523564"/>
            <a:ext cx="1014071" cy="498406"/>
          </a:xfrm>
          <a:prstGeom prst="homePlate">
            <a:avLst/>
          </a:prstGeom>
          <a:solidFill>
            <a:schemeClr val="tx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ZA" sz="1600" dirty="0">
                <a:solidFill>
                  <a:schemeClr val="bg1"/>
                </a:solidFill>
              </a:rPr>
              <a:t>FOOT</a:t>
            </a:r>
            <a:r>
              <a:rPr lang="en-ZA" sz="1600" baseline="0" dirty="0">
                <a:solidFill>
                  <a:schemeClr val="bg1"/>
                </a:solidFill>
              </a:rPr>
              <a:t> </a:t>
            </a:r>
            <a:r>
              <a:rPr lang="en-ZA" sz="1600" baseline="0" dirty="0" smtClean="0">
                <a:solidFill>
                  <a:schemeClr val="bg1"/>
                </a:solidFill>
              </a:rPr>
              <a:t>COUNT</a:t>
            </a:r>
            <a:endParaRPr lang="en-ZA" sz="1600" dirty="0">
              <a:solidFill>
                <a:schemeClr val="bg1"/>
              </a:solidFill>
            </a:endParaRPr>
          </a:p>
        </p:txBody>
      </p:sp>
      <p:sp>
        <p:nvSpPr>
          <p:cNvPr id="26" name="Rounded Rectangle 25">
            <a:extLst>
              <a:ext uri="{FF2B5EF4-FFF2-40B4-BE49-F238E27FC236}">
                <a16:creationId xmlns:a16="http://schemas.microsoft.com/office/drawing/2014/main" id="{00000000-0008-0000-0000-000011000000}"/>
              </a:ext>
            </a:extLst>
          </p:cNvPr>
          <p:cNvSpPr/>
          <p:nvPr/>
        </p:nvSpPr>
        <p:spPr>
          <a:xfrm>
            <a:off x="9216355" y="541448"/>
            <a:ext cx="960248" cy="60796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a:t>
            </a:r>
            <a:r>
              <a:rPr lang="en-US" sz="800" baseline="0" dirty="0" smtClean="0"/>
              <a:t> exit</a:t>
            </a:r>
            <a:r>
              <a:rPr lang="en-US" sz="800" dirty="0" smtClean="0"/>
              <a:t> </a:t>
            </a:r>
            <a:r>
              <a:rPr lang="en-US" sz="800" baseline="0" dirty="0" smtClean="0"/>
              <a:t> foot count</a:t>
            </a:r>
          </a:p>
          <a:p>
            <a:pPr algn="ctr"/>
            <a:endParaRPr lang="en-US" sz="800" b="1" i="0" u="none" strike="noStrike" baseline="0" dirty="0" smtClean="0">
              <a:solidFill>
                <a:schemeClr val="lt1"/>
              </a:solidFill>
              <a:effectLst/>
            </a:endParaRPr>
          </a:p>
          <a:p>
            <a:pPr algn="ctr"/>
            <a:r>
              <a:rPr lang="en-ZA" sz="800" dirty="0"/>
              <a:t>2066786</a:t>
            </a:r>
            <a:r>
              <a:rPr lang="en-US" sz="800" dirty="0" smtClean="0"/>
              <a:t> </a:t>
            </a:r>
            <a:endParaRPr lang="en-US" sz="800" dirty="0"/>
          </a:p>
        </p:txBody>
      </p:sp>
      <p:sp>
        <p:nvSpPr>
          <p:cNvPr id="27" name="Rounded Rectangle 26">
            <a:extLst>
              <a:ext uri="{FF2B5EF4-FFF2-40B4-BE49-F238E27FC236}">
                <a16:creationId xmlns:a16="http://schemas.microsoft.com/office/drawing/2014/main" id="{00000000-0008-0000-0000-000012000000}"/>
              </a:ext>
            </a:extLst>
          </p:cNvPr>
          <p:cNvSpPr/>
          <p:nvPr/>
        </p:nvSpPr>
        <p:spPr>
          <a:xfrm>
            <a:off x="10180677" y="562080"/>
            <a:ext cx="859917" cy="587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 hours </a:t>
            </a:r>
          </a:p>
          <a:p>
            <a:pPr algn="ctr"/>
            <a:endParaRPr lang="en-US" sz="800" dirty="0" smtClean="0"/>
          </a:p>
          <a:p>
            <a:pPr algn="ctr"/>
            <a:r>
              <a:rPr lang="en-US" sz="800" dirty="0" smtClean="0"/>
              <a:t> </a:t>
            </a:r>
          </a:p>
          <a:p>
            <a:pPr algn="ctr"/>
            <a:r>
              <a:rPr lang="en-US" sz="800" b="1" dirty="0" smtClean="0"/>
              <a:t>4,344hrs</a:t>
            </a:r>
            <a:endParaRPr lang="en-US" sz="800" b="1" dirty="0"/>
          </a:p>
        </p:txBody>
      </p:sp>
      <p:sp>
        <p:nvSpPr>
          <p:cNvPr id="28" name="Rounded Rectangle 27">
            <a:extLst>
              <a:ext uri="{FF2B5EF4-FFF2-40B4-BE49-F238E27FC236}">
                <a16:creationId xmlns:a16="http://schemas.microsoft.com/office/drawing/2014/main" id="{00000000-0008-0000-0000-000014000000}"/>
              </a:ext>
            </a:extLst>
          </p:cNvPr>
          <p:cNvSpPr/>
          <p:nvPr/>
        </p:nvSpPr>
        <p:spPr>
          <a:xfrm>
            <a:off x="11044668" y="553171"/>
            <a:ext cx="1098062" cy="5782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smtClean="0"/>
              <a:t>Total average</a:t>
            </a:r>
            <a:r>
              <a:rPr lang="en-US" sz="800" baseline="0" dirty="0" smtClean="0"/>
              <a:t> foot</a:t>
            </a:r>
            <a:r>
              <a:rPr lang="en-US" sz="800" dirty="0" smtClean="0"/>
              <a:t> count</a:t>
            </a:r>
            <a:r>
              <a:rPr lang="en-US" sz="800" baseline="0" dirty="0" smtClean="0"/>
              <a:t> per hour</a:t>
            </a:r>
          </a:p>
          <a:p>
            <a:pPr algn="ctr"/>
            <a:endParaRPr lang="en-US" sz="800" b="0" baseline="0" dirty="0" smtClean="0"/>
          </a:p>
          <a:p>
            <a:pPr algn="ctr"/>
            <a:r>
              <a:rPr lang="en-US" sz="800" b="1" baseline="0" dirty="0" smtClean="0"/>
              <a:t>476 visitors/</a:t>
            </a:r>
            <a:r>
              <a:rPr lang="en-US" sz="800" b="1" baseline="0" dirty="0" err="1" smtClean="0"/>
              <a:t>hr</a:t>
            </a:r>
            <a:endParaRPr lang="en-US" sz="800" b="1" baseline="0" dirty="0" smtClean="0"/>
          </a:p>
          <a:p>
            <a:pPr algn="ctr"/>
            <a:endParaRPr lang="en-US" sz="1400" b="1" dirty="0"/>
          </a:p>
        </p:txBody>
      </p:sp>
      <p:sp>
        <p:nvSpPr>
          <p:cNvPr id="29" name="TextBox 21">
            <a:extLst>
              <a:ext uri="{FF2B5EF4-FFF2-40B4-BE49-F238E27FC236}">
                <a16:creationId xmlns:a16="http://schemas.microsoft.com/office/drawing/2014/main" id="{CF1428DD-80D6-B7F5-C530-E00762BC35FB}"/>
              </a:ext>
            </a:extLst>
          </p:cNvPr>
          <p:cNvSpPr txBox="1"/>
          <p:nvPr/>
        </p:nvSpPr>
        <p:spPr>
          <a:xfrm>
            <a:off x="8202285" y="542007"/>
            <a:ext cx="1014071" cy="498406"/>
          </a:xfrm>
          <a:prstGeom prst="homePlate">
            <a:avLst/>
          </a:prstGeom>
          <a:solidFill>
            <a:schemeClr val="tx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ZA" sz="1600" dirty="0">
                <a:solidFill>
                  <a:schemeClr val="bg1"/>
                </a:solidFill>
              </a:rPr>
              <a:t>FOOT</a:t>
            </a:r>
            <a:r>
              <a:rPr lang="en-ZA" sz="1600" baseline="0" dirty="0">
                <a:solidFill>
                  <a:schemeClr val="bg1"/>
                </a:solidFill>
              </a:rPr>
              <a:t> </a:t>
            </a:r>
            <a:r>
              <a:rPr lang="en-ZA" sz="1600" baseline="0" dirty="0" smtClean="0">
                <a:solidFill>
                  <a:schemeClr val="bg1"/>
                </a:solidFill>
              </a:rPr>
              <a:t>COUNT</a:t>
            </a:r>
            <a:endParaRPr lang="en-ZA" sz="1600" dirty="0">
              <a:solidFill>
                <a:schemeClr val="bg1"/>
              </a:solidFill>
            </a:endParaRPr>
          </a:p>
        </p:txBody>
      </p:sp>
      <p:graphicFrame>
        <p:nvGraphicFramePr>
          <p:cNvPr id="22" name="Chart 21">
            <a:extLst>
              <a:ext uri="{FF2B5EF4-FFF2-40B4-BE49-F238E27FC236}">
                <a16:creationId xmlns:a16="http://schemas.microsoft.com/office/drawing/2014/main" id="{00000000-0008-0000-0000-00000A000000}"/>
              </a:ext>
            </a:extLst>
          </p:cNvPr>
          <p:cNvGraphicFramePr>
            <a:graphicFrameLocks/>
          </p:cNvGraphicFramePr>
          <p:nvPr>
            <p:extLst>
              <p:ext uri="{D42A27DB-BD31-4B8C-83A1-F6EECF244321}">
                <p14:modId xmlns:p14="http://schemas.microsoft.com/office/powerpoint/2010/main" val="2786500326"/>
              </p:ext>
            </p:extLst>
          </p:nvPr>
        </p:nvGraphicFramePr>
        <p:xfrm>
          <a:off x="8019835" y="1395664"/>
          <a:ext cx="3724490" cy="259531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87544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6122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HOURLY TREND</a:t>
            </a:r>
            <a:r>
              <a:rPr lang="en-US" sz="2800" dirty="0">
                <a:solidFill>
                  <a:schemeClr val="tx1">
                    <a:lumMod val="75000"/>
                    <a:lumOff val="25000"/>
                  </a:schemeClr>
                </a:solidFill>
              </a:rPr>
              <a:t/>
            </a:r>
            <a:br>
              <a:rPr lang="en-US" sz="2800" dirty="0">
                <a:solidFill>
                  <a:schemeClr val="tx1">
                    <a:lumMod val="75000"/>
                    <a:lumOff val="25000"/>
                  </a:schemeClr>
                </a:solidFill>
              </a:rPr>
            </a:br>
            <a:r>
              <a:rPr lang="en-US" sz="1400" dirty="0">
                <a:solidFill>
                  <a:schemeClr val="tx1">
                    <a:lumMod val="75000"/>
                    <a:lumOff val="25000"/>
                  </a:schemeClr>
                </a:solidFill>
              </a:rPr>
              <a:t>JAN-JUN 2023</a:t>
            </a: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00000000-0008-0000-0000-000010000000}"/>
              </a:ext>
            </a:extLst>
          </p:cNvPr>
          <p:cNvGraphicFramePr>
            <a:graphicFrameLocks/>
          </p:cNvGraphicFramePr>
          <p:nvPr>
            <p:extLst>
              <p:ext uri="{D42A27DB-BD31-4B8C-83A1-F6EECF244321}">
                <p14:modId xmlns:p14="http://schemas.microsoft.com/office/powerpoint/2010/main" val="905521482"/>
              </p:ext>
            </p:extLst>
          </p:nvPr>
        </p:nvGraphicFramePr>
        <p:xfrm>
          <a:off x="228599" y="984572"/>
          <a:ext cx="5886451" cy="5390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ED59158D-DC3B-4F51-AD38-5521E9E6D149}"/>
              </a:ext>
            </a:extLst>
          </p:cNvPr>
          <p:cNvGraphicFramePr>
            <a:graphicFrameLocks/>
          </p:cNvGraphicFramePr>
          <p:nvPr>
            <p:extLst>
              <p:ext uri="{D42A27DB-BD31-4B8C-83A1-F6EECF244321}">
                <p14:modId xmlns:p14="http://schemas.microsoft.com/office/powerpoint/2010/main" val="2831910953"/>
              </p:ext>
            </p:extLst>
          </p:nvPr>
        </p:nvGraphicFramePr>
        <p:xfrm>
          <a:off x="6267449" y="984572"/>
          <a:ext cx="5695950" cy="5390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6349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HOURLY TREND</a:t>
            </a:r>
            <a:r>
              <a:rPr lang="en-US" sz="2800" dirty="0">
                <a:solidFill>
                  <a:schemeClr val="tx1">
                    <a:lumMod val="75000"/>
                    <a:lumOff val="25000"/>
                  </a:schemeClr>
                </a:solidFill>
              </a:rPr>
              <a:t/>
            </a:r>
            <a:br>
              <a:rPr lang="en-US" sz="2800" dirty="0">
                <a:solidFill>
                  <a:schemeClr val="tx1">
                    <a:lumMod val="75000"/>
                    <a:lumOff val="25000"/>
                  </a:schemeClr>
                </a:solidFill>
              </a:rPr>
            </a:br>
            <a:r>
              <a:rPr lang="en-US" sz="1400" dirty="0">
                <a:solidFill>
                  <a:schemeClr val="tx1">
                    <a:lumMod val="75000"/>
                    <a:lumOff val="25000"/>
                  </a:schemeClr>
                </a:solidFill>
              </a:rPr>
              <a:t>JAN-JUN 2023</a:t>
            </a: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70E72F1E-995F-D4BF-4FF4-F5801106B6D0}"/>
              </a:ext>
            </a:extLst>
          </p:cNvPr>
          <p:cNvGraphicFramePr>
            <a:graphicFrameLocks noGrp="1"/>
          </p:cNvGraphicFramePr>
          <p:nvPr>
            <p:extLst>
              <p:ext uri="{D42A27DB-BD31-4B8C-83A1-F6EECF244321}">
                <p14:modId xmlns:p14="http://schemas.microsoft.com/office/powerpoint/2010/main" val="2966815603"/>
              </p:ext>
            </p:extLst>
          </p:nvPr>
        </p:nvGraphicFramePr>
        <p:xfrm>
          <a:off x="875771" y="855297"/>
          <a:ext cx="8900671" cy="5683296"/>
        </p:xfrm>
        <a:graphic>
          <a:graphicData uri="http://schemas.openxmlformats.org/drawingml/2006/table">
            <a:tbl>
              <a:tblPr/>
              <a:tblGrid>
                <a:gridCol w="2468077">
                  <a:extLst>
                    <a:ext uri="{9D8B030D-6E8A-4147-A177-3AD203B41FA5}">
                      <a16:colId xmlns:a16="http://schemas.microsoft.com/office/drawing/2014/main" val="3913571599"/>
                    </a:ext>
                  </a:extLst>
                </a:gridCol>
                <a:gridCol w="505446">
                  <a:extLst>
                    <a:ext uri="{9D8B030D-6E8A-4147-A177-3AD203B41FA5}">
                      <a16:colId xmlns:a16="http://schemas.microsoft.com/office/drawing/2014/main" val="3328516670"/>
                    </a:ext>
                  </a:extLst>
                </a:gridCol>
                <a:gridCol w="1821643">
                  <a:extLst>
                    <a:ext uri="{9D8B030D-6E8A-4147-A177-3AD203B41FA5}">
                      <a16:colId xmlns:a16="http://schemas.microsoft.com/office/drawing/2014/main" val="1323024515"/>
                    </a:ext>
                  </a:extLst>
                </a:gridCol>
                <a:gridCol w="25400">
                  <a:extLst>
                    <a:ext uri="{9D8B030D-6E8A-4147-A177-3AD203B41FA5}">
                      <a16:colId xmlns:a16="http://schemas.microsoft.com/office/drawing/2014/main" val="3453912936"/>
                    </a:ext>
                  </a:extLst>
                </a:gridCol>
                <a:gridCol w="1360035">
                  <a:extLst>
                    <a:ext uri="{9D8B030D-6E8A-4147-A177-3AD203B41FA5}">
                      <a16:colId xmlns:a16="http://schemas.microsoft.com/office/drawing/2014/main" val="4101153404"/>
                    </a:ext>
                  </a:extLst>
                </a:gridCol>
                <a:gridCol w="1360035">
                  <a:extLst>
                    <a:ext uri="{9D8B030D-6E8A-4147-A177-3AD203B41FA5}">
                      <a16:colId xmlns:a16="http://schemas.microsoft.com/office/drawing/2014/main" val="1900849718"/>
                    </a:ext>
                  </a:extLst>
                </a:gridCol>
                <a:gridCol w="1360035">
                  <a:extLst>
                    <a:ext uri="{9D8B030D-6E8A-4147-A177-3AD203B41FA5}">
                      <a16:colId xmlns:a16="http://schemas.microsoft.com/office/drawing/2014/main" val="2365311180"/>
                    </a:ext>
                  </a:extLst>
                </a:gridCol>
              </a:tblGrid>
              <a:tr h="293225">
                <a:tc gridSpan="3">
                  <a:txBody>
                    <a:bodyPr/>
                    <a:lstStyle/>
                    <a:p>
                      <a:pPr algn="l" fontAlgn="b"/>
                      <a:r>
                        <a:rPr lang="en-ZA" sz="1600" b="1" i="0" u="none" strike="noStrike" dirty="0">
                          <a:solidFill>
                            <a:srgbClr val="000000"/>
                          </a:solidFill>
                          <a:effectLst/>
                          <a:latin typeface="Calibri" panose="020F0502020204030204" pitchFamily="34" charset="0"/>
                        </a:rPr>
                        <a:t>OBSERVATION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ZA"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03834316"/>
                  </a:ext>
                </a:extLst>
              </a:tr>
              <a:tr h="1612738">
                <a:tc gridSpan="4">
                  <a:txBody>
                    <a:bodyPr/>
                    <a:lstStyle/>
                    <a:p>
                      <a:pPr algn="l" fontAlgn="b">
                        <a:lnSpc>
                          <a:spcPct val="150000"/>
                        </a:lnSpc>
                      </a:pPr>
                      <a:r>
                        <a:rPr lang="en-US" sz="1200" b="0" i="0" u="none" strike="noStrike" dirty="0">
                          <a:solidFill>
                            <a:srgbClr val="000000"/>
                          </a:solidFill>
                          <a:effectLst/>
                          <a:latin typeface="Calibri" panose="020F0502020204030204" pitchFamily="34" charset="0"/>
                        </a:rPr>
                        <a:t>The official business time of the mall is from 9am to 9pm, however  people access or enter the mall from 6am , 3hrs before the official opening and at 10pm, which is an hour after the official closing </a:t>
                      </a:r>
                      <a:r>
                        <a:rPr lang="en-US" sz="1200" b="0" i="0" u="none" strike="noStrike" dirty="0" smtClean="0">
                          <a:solidFill>
                            <a:srgbClr val="000000"/>
                          </a:solidFill>
                          <a:effectLst/>
                          <a:latin typeface="Calibri" panose="020F0502020204030204" pitchFamily="34" charset="0"/>
                        </a:rPr>
                        <a:t>time. This </a:t>
                      </a:r>
                      <a:r>
                        <a:rPr lang="en-US" sz="1200" b="0" i="0" u="none" strike="noStrike" dirty="0">
                          <a:solidFill>
                            <a:srgbClr val="000000"/>
                          </a:solidFill>
                          <a:effectLst/>
                          <a:latin typeface="Calibri" panose="020F0502020204030204" pitchFamily="34" charset="0"/>
                        </a:rPr>
                        <a:t>can be attributed to the entry of workers and cleaners of the mall facility as well as the extended operating time of the food court tenants</a:t>
                      </a:r>
                      <a:r>
                        <a:rPr lang="en-US" sz="1200" b="0" i="0" u="none" strike="noStrike" dirty="0" smtClean="0">
                          <a:solidFill>
                            <a:srgbClr val="000000"/>
                          </a:solidFill>
                          <a:effectLst/>
                          <a:latin typeface="Calibri" panose="020F0502020204030204" pitchFamily="34" charset="0"/>
                        </a:rPr>
                        <a:t>.</a:t>
                      </a:r>
                    </a:p>
                    <a:p>
                      <a:pPr algn="l" fontAlgn="b">
                        <a:lnSpc>
                          <a:spcPct val="150000"/>
                        </a:lnSpc>
                      </a:pPr>
                      <a:r>
                        <a:rPr lang="en-ZA" sz="1200" b="0" i="0" u="none" strike="noStrike" dirty="0" smtClean="0">
                          <a:solidFill>
                            <a:srgbClr val="000000"/>
                          </a:solidFill>
                          <a:effectLst/>
                          <a:latin typeface="Calibri" panose="020F0502020204030204" pitchFamily="34" charset="0"/>
                        </a:rPr>
                        <a:t>The</a:t>
                      </a:r>
                      <a:r>
                        <a:rPr lang="en-ZA" sz="1200" b="0" i="0" u="none" strike="noStrike" baseline="0" dirty="0" smtClean="0">
                          <a:solidFill>
                            <a:srgbClr val="000000"/>
                          </a:solidFill>
                          <a:effectLst/>
                          <a:latin typeface="Calibri" panose="020F0502020204030204" pitchFamily="34" charset="0"/>
                        </a:rPr>
                        <a:t> table below shows the times the foot count peaks before it starts to drop</a:t>
                      </a:r>
                      <a:endParaRPr lang="en-US" sz="1200" b="0" i="0" u="none" strike="noStrike" dirty="0">
                        <a:solidFill>
                          <a:srgbClr val="000000"/>
                        </a:solidFill>
                        <a:effectLst/>
                        <a:latin typeface="Calibri" panose="020F0502020204030204" pitchFamily="34" charset="0"/>
                      </a:endParaRPr>
                    </a:p>
                    <a:p>
                      <a:pPr algn="l" fontAlgn="b">
                        <a:lnSpc>
                          <a:spcPct val="150000"/>
                        </a:lnSpc>
                      </a:pPr>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ZA"/>
                    </a:p>
                  </a:txBody>
                  <a:tcPr/>
                </a:tc>
                <a:tc>
                  <a:txBody>
                    <a:bodyPr/>
                    <a:lstStyle/>
                    <a:p>
                      <a:pPr algn="l" fontAlgn="b">
                        <a:lnSpc>
                          <a:spcPct val="150000"/>
                        </a:lnSpc>
                      </a:pPr>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lnSpc>
                          <a:spcPct val="150000"/>
                        </a:lnSpc>
                      </a:pPr>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lnSpc>
                          <a:spcPct val="150000"/>
                        </a:lnSpc>
                      </a:pPr>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514312340"/>
                  </a:ext>
                </a:extLst>
              </a:tr>
              <a:tr h="293225">
                <a:tc>
                  <a:txBody>
                    <a:bodyPr/>
                    <a:lstStyle/>
                    <a:p>
                      <a:pPr algn="l" fontAlgn="b"/>
                      <a:r>
                        <a:rPr lang="en-ZA" sz="1100" b="1" i="0" u="sng" strike="noStrike" dirty="0">
                          <a:solidFill>
                            <a:srgbClr val="000000"/>
                          </a:solidFill>
                          <a:effectLst/>
                          <a:latin typeface="Calibri" panose="020F0502020204030204" pitchFamily="34" charset="0"/>
                        </a:rPr>
                        <a:t>LOCATION</a:t>
                      </a:r>
                      <a:r>
                        <a:rPr lang="en-ZA" sz="11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tcPr>
                </a:tc>
                <a:tc gridSpan="3">
                  <a:txBody>
                    <a:bodyPr/>
                    <a:lstStyle/>
                    <a:p>
                      <a:pPr algn="l" fontAlgn="b"/>
                      <a:r>
                        <a:rPr lang="en-ZA" sz="1100" b="0" i="0" u="none" strike="noStrike" dirty="0" smtClean="0">
                          <a:solidFill>
                            <a:srgbClr val="000000"/>
                          </a:solidFill>
                          <a:effectLst/>
                          <a:latin typeface="Calibri" panose="020F0502020204030204" pitchFamily="34" charset="0"/>
                        </a:rPr>
                        <a:t>  </a:t>
                      </a:r>
                      <a:r>
                        <a:rPr lang="en-ZA" sz="1100" b="1" i="0" u="sng" strike="noStrike" dirty="0">
                          <a:solidFill>
                            <a:srgbClr val="000000"/>
                          </a:solidFill>
                          <a:effectLst/>
                          <a:latin typeface="Calibri" panose="020F0502020204030204" pitchFamily="34" charset="0"/>
                        </a:rPr>
                        <a:t>PEAK </a:t>
                      </a:r>
                      <a:r>
                        <a:rPr lang="en-ZA" sz="1100" b="1" i="0" u="sng" strike="noStrike" dirty="0" smtClean="0">
                          <a:solidFill>
                            <a:srgbClr val="000000"/>
                          </a:solidFill>
                          <a:effectLst/>
                          <a:latin typeface="Calibri" panose="020F0502020204030204" pitchFamily="34" charset="0"/>
                        </a:rPr>
                        <a:t>TIME (IN</a:t>
                      </a:r>
                      <a:r>
                        <a:rPr lang="en-ZA" sz="1100" b="1" i="0" u="sng" strike="noStrike" dirty="0">
                          <a:solidFill>
                            <a:srgbClr val="000000"/>
                          </a:solidFill>
                          <a:effectLst/>
                          <a:latin typeface="Calibri" panose="020F0502020204030204" pitchFamily="34" charset="0"/>
                        </a:rPr>
                        <a:t>)</a:t>
                      </a:r>
                    </a:p>
                  </a:txBody>
                  <a:tcPr marL="0" marR="0" marT="0" marB="0" anchor="b">
                    <a:lnL>
                      <a:noFill/>
                    </a:lnL>
                    <a:lnR>
                      <a:noFill/>
                    </a:lnR>
                    <a:lnT>
                      <a:noFill/>
                    </a:lnT>
                    <a:lnB>
                      <a:noFill/>
                    </a:lnB>
                  </a:tcPr>
                </a:tc>
                <a:tc hMerge="1">
                  <a:txBody>
                    <a:bodyPr/>
                    <a:lstStyle/>
                    <a:p>
                      <a:endParaRPr lang="en-US"/>
                    </a:p>
                  </a:txBody>
                  <a:tcPr/>
                </a:tc>
                <a:tc hMerge="1">
                  <a:txBody>
                    <a:bodyPr/>
                    <a:lstStyle/>
                    <a:p>
                      <a:pPr algn="l" fontAlgn="b"/>
                      <a:endParaRPr lang="en-ZA" sz="1100" b="1" i="0" u="sng"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a:t>
                      </a:r>
                      <a:r>
                        <a:rPr lang="en-US" sz="1100" b="1" i="0" u="none" strike="noStrike" dirty="0" smtClean="0">
                          <a:solidFill>
                            <a:srgbClr val="000000"/>
                          </a:solidFill>
                          <a:effectLst/>
                          <a:latin typeface="Calibri" panose="020F0502020204030204" pitchFamily="34" charset="0"/>
                        </a:rPr>
                        <a:t>SLOW </a:t>
                      </a:r>
                      <a:r>
                        <a:rPr lang="en-US" sz="1100" b="1" i="0" u="none" strike="noStrike" dirty="0">
                          <a:solidFill>
                            <a:srgbClr val="000000"/>
                          </a:solidFill>
                          <a:effectLst/>
                          <a:latin typeface="Calibri" panose="020F0502020204030204" pitchFamily="34" charset="0"/>
                        </a:rPr>
                        <a:t>TIME(OUT</a:t>
                      </a:r>
                      <a:r>
                        <a:rPr lang="en-US"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06115848"/>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S2</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14</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03241226"/>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S1</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13</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3290711"/>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BL1</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4</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304030871"/>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BL2</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15</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773476067"/>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BS</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14</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248009850"/>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CB</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18</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894085780"/>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G</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18</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054707355"/>
                  </a:ext>
                </a:extLst>
              </a:tr>
              <a:tr h="537581">
                <a:tc>
                  <a:txBody>
                    <a:bodyPr/>
                    <a:lstStyle/>
                    <a:p>
                      <a:pPr algn="l" fontAlgn="b"/>
                      <a:r>
                        <a:rPr lang="en-US" sz="1100" b="0" i="0" u="none" strike="noStrike" dirty="0" smtClean="0">
                          <a:solidFill>
                            <a:srgbClr val="000000"/>
                          </a:solidFill>
                          <a:effectLst/>
                          <a:latin typeface="Calibri" panose="020F0502020204030204" pitchFamily="34" charset="0"/>
                        </a:rPr>
                        <a:t>S3</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19</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19</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50234318"/>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SR</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18</a:t>
                      </a:r>
                    </a:p>
                  </a:txBody>
                  <a:tcPr marL="0" marR="0" marT="0"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gridSpan="2">
                  <a:txBody>
                    <a:bodyPr/>
                    <a:lstStyle/>
                    <a:p>
                      <a:pPr algn="l" fontAlgn="b"/>
                      <a:r>
                        <a:rPr lang="en-US" sz="1100" b="0" i="0" u="none" strike="noStrike" dirty="0">
                          <a:solidFill>
                            <a:srgbClr val="000000"/>
                          </a:solidFill>
                          <a:effectLst/>
                          <a:latin typeface="Calibri" panose="020F0502020204030204" pitchFamily="34" charset="0"/>
                        </a:rPr>
                        <a:t>:</a:t>
                      </a:r>
                      <a:r>
                        <a:rPr lang="en-ZA" sz="1100" b="0" i="0" u="none" strike="noStrike" dirty="0">
                          <a:solidFill>
                            <a:srgbClr val="000000"/>
                          </a:solidFill>
                          <a:effectLst/>
                          <a:latin typeface="Calibri" panose="020F0502020204030204" pitchFamily="34" charset="0"/>
                        </a:rPr>
                        <a:t>00</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920098957"/>
                  </a:ext>
                </a:extLst>
              </a:tr>
              <a:tr h="293225">
                <a:tc>
                  <a:txBody>
                    <a:bodyPr/>
                    <a:lstStyle/>
                    <a:p>
                      <a:pPr algn="l" fontAlgn="b"/>
                      <a:r>
                        <a:rPr lang="en-ZA" sz="1100" b="0" i="0" u="none" strike="noStrike" dirty="0" smtClean="0">
                          <a:solidFill>
                            <a:srgbClr val="000000"/>
                          </a:solidFill>
                          <a:effectLst/>
                          <a:latin typeface="Calibri" panose="020F0502020204030204" pitchFamily="34" charset="0"/>
                        </a:rPr>
                        <a:t>SB</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ZA" sz="1100" b="0" i="0" u="none" strike="noStrike" dirty="0">
                          <a:solidFill>
                            <a:srgbClr val="000000"/>
                          </a:solidFill>
                          <a:effectLst/>
                          <a:latin typeface="Calibri" panose="020F0502020204030204" pitchFamily="34" charset="0"/>
                        </a:rPr>
                        <a:t>12</a:t>
                      </a:r>
                    </a:p>
                  </a:txBody>
                  <a:tcPr marL="0" marR="0" marT="0" marB="0" anchor="b">
                    <a:lnL>
                      <a:noFill/>
                    </a:lnL>
                    <a:lnR>
                      <a:noFill/>
                    </a:lnR>
                    <a:lnT>
                      <a:noFill/>
                    </a:lnT>
                    <a:lnB>
                      <a:noFill/>
                    </a:lnB>
                  </a:tcPr>
                </a:tc>
                <a:tc gridSpan="2">
                  <a:txBody>
                    <a:bodyPr/>
                    <a:lstStyle/>
                    <a:p>
                      <a:pPr algn="l" fontAlgn="b"/>
                      <a:r>
                        <a:rPr lang="en-ZA" sz="1100" b="0" i="0" u="none" strike="noStrike" dirty="0">
                          <a:solidFill>
                            <a:srgbClr val="000000"/>
                          </a:solidFill>
                          <a:effectLst/>
                          <a:latin typeface="Calibri" panose="020F0502020204030204" pitchFamily="34" charset="0"/>
                        </a:rPr>
                        <a:t>noon</a:t>
                      </a: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gridSpan="2">
                  <a:txBody>
                    <a:bodyPr/>
                    <a:lstStyle/>
                    <a:p>
                      <a:pPr algn="l" fontAlgn="b"/>
                      <a:r>
                        <a:rPr lang="en-ZA" sz="1100" b="0" i="0" u="none" strike="noStrike" dirty="0" smtClean="0">
                          <a:solidFill>
                            <a:srgbClr val="000000"/>
                          </a:solidFill>
                          <a:effectLst/>
                          <a:latin typeface="Calibri" panose="020F0502020204030204" pitchFamily="34" charset="0"/>
                        </a:rPr>
                        <a:t>:00</a:t>
                      </a:r>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pPr algn="r" fontAlgn="b"/>
                      <a:endParaRPr lang="en-ZA"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12666430"/>
                  </a:ext>
                </a:extLst>
              </a:tr>
            </a:tbl>
          </a:graphicData>
        </a:graphic>
      </p:graphicFrame>
    </p:spTree>
    <p:extLst>
      <p:ext uri="{BB962C8B-B14F-4D97-AF65-F5344CB8AC3E}">
        <p14:creationId xmlns:p14="http://schemas.microsoft.com/office/powerpoint/2010/main" val="567784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xmlns="" val="1"/>
              </a:ext>
            </a:extLst>
          </p:cNvPr>
          <p:cNvSpPr/>
          <p:nvPr/>
        </p:nvSpPr>
        <p:spPr>
          <a:xfrm>
            <a:off x="0" y="990601"/>
            <a:ext cx="12192000" cy="3513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525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DAILY TREND</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xmlns="" val="1"/>
              </a:ext>
            </a:extLst>
          </p:cNvPr>
          <p:cNvCxnSpPr/>
          <p:nvPr/>
        </p:nvCxnSpPr>
        <p:spPr>
          <a:xfrm>
            <a:off x="3262320" y="5311026"/>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xmlns="" val="1"/>
              </a:ext>
            </a:extLst>
          </p:cNvPr>
          <p:cNvCxnSpPr/>
          <p:nvPr/>
        </p:nvCxnSpPr>
        <p:spPr>
          <a:xfrm>
            <a:off x="7229475" y="5290225"/>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4180314" y="5972089"/>
            <a:ext cx="2743195" cy="22397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Spiking mostly on holidays</a:t>
            </a:r>
          </a:p>
        </p:txBody>
      </p:sp>
      <p:sp>
        <p:nvSpPr>
          <p:cNvPr id="46" name="Rectangle 45">
            <a:extLst>
              <a:ext uri="{FF2B5EF4-FFF2-40B4-BE49-F238E27FC236}">
                <a16:creationId xmlns:a16="http://schemas.microsoft.com/office/drawing/2014/main" id="{84176128-6116-4C3C-9CC3-394E6E116762}"/>
              </a:ext>
            </a:extLst>
          </p:cNvPr>
          <p:cNvSpPr/>
          <p:nvPr/>
        </p:nvSpPr>
        <p:spPr>
          <a:xfrm>
            <a:off x="8153984" y="5972089"/>
            <a:ext cx="2743195" cy="22397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Usually dips right after a holiday</a:t>
            </a:r>
          </a:p>
        </p:txBody>
      </p:sp>
      <p:sp>
        <p:nvSpPr>
          <p:cNvPr id="49" name="Rectangle 48">
            <a:extLst>
              <a:ext uri="{FF2B5EF4-FFF2-40B4-BE49-F238E27FC236}">
                <a16:creationId xmlns:a16="http://schemas.microsoft.com/office/drawing/2014/main" id="{7FA68D61-8BDC-4C14-9F0D-CF0C946CD30A}"/>
              </a:ext>
            </a:extLst>
          </p:cNvPr>
          <p:cNvSpPr/>
          <p:nvPr/>
        </p:nvSpPr>
        <p:spPr>
          <a:xfrm>
            <a:off x="495311" y="5974485"/>
            <a:ext cx="2743195" cy="22397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Average footfall daily</a:t>
            </a:r>
          </a:p>
        </p:txBody>
      </p:sp>
      <p:sp>
        <p:nvSpPr>
          <p:cNvPr id="50" name="Rectangle 49">
            <a:extLst>
              <a:ext uri="{FF2B5EF4-FFF2-40B4-BE49-F238E27FC236}">
                <a16:creationId xmlns:a16="http://schemas.microsoft.com/office/drawing/2014/main" id="{B164A1DA-19AA-4A0C-9ED2-92A9346B807A}"/>
              </a:ext>
            </a:extLst>
          </p:cNvPr>
          <p:cNvSpPr/>
          <p:nvPr/>
        </p:nvSpPr>
        <p:spPr>
          <a:xfrm>
            <a:off x="509598" y="5462333"/>
            <a:ext cx="2743195" cy="492443"/>
          </a:xfrm>
          <a:prstGeom prst="rect">
            <a:avLst/>
          </a:prstGeom>
        </p:spPr>
        <p:txBody>
          <a:bodyPr wrap="square" lIns="0" tIns="0" rIns="0" bIns="0" anchor="t">
            <a:spAutoFit/>
          </a:bodyPr>
          <a:lstStyle/>
          <a:p>
            <a:r>
              <a:rPr lang="en-US" sz="3200" dirty="0">
                <a:solidFill>
                  <a:schemeClr val="accent6">
                    <a:lumMod val="50000"/>
                  </a:schemeClr>
                </a:solidFill>
                <a:cs typeface="Segoe UI" panose="020B0502040204020203" pitchFamily="34" charset="0"/>
              </a:rPr>
              <a:t>11000+</a:t>
            </a:r>
          </a:p>
        </p:txBody>
      </p:sp>
      <p:graphicFrame>
        <p:nvGraphicFramePr>
          <p:cNvPr id="2" name="Chart 1">
            <a:extLst>
              <a:ext uri="{FF2B5EF4-FFF2-40B4-BE49-F238E27FC236}">
                <a16:creationId xmlns:a16="http://schemas.microsoft.com/office/drawing/2014/main" id="{EE32C2EB-0630-380B-7943-F411E8A2672C}"/>
              </a:ext>
            </a:extLst>
          </p:cNvPr>
          <p:cNvGraphicFramePr>
            <a:graphicFrameLocks/>
          </p:cNvGraphicFramePr>
          <p:nvPr>
            <p:extLst>
              <p:ext uri="{D42A27DB-BD31-4B8C-83A1-F6EECF244321}">
                <p14:modId xmlns:p14="http://schemas.microsoft.com/office/powerpoint/2010/main" val="1998914468"/>
              </p:ext>
            </p:extLst>
          </p:nvPr>
        </p:nvGraphicFramePr>
        <p:xfrm>
          <a:off x="0" y="870847"/>
          <a:ext cx="11012063" cy="42554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2140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DAILY TREND</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5684355" y="3210583"/>
            <a:ext cx="4268298" cy="974626"/>
          </a:xfrm>
          <a:prstGeom prst="rect">
            <a:avLst/>
          </a:prstGeom>
        </p:spPr>
        <p:txBody>
          <a:bodyPr wrap="square" lIns="0" tIns="0" rIns="0" bIns="0" anchor="t">
            <a:spAutoFit/>
          </a:bodyPr>
          <a:lstStyle/>
          <a:p>
            <a:pPr algn="ctr">
              <a:lnSpc>
                <a:spcPts val="1900"/>
              </a:lnSpc>
            </a:pPr>
            <a:r>
              <a:rPr lang="en-US" sz="1600" dirty="0">
                <a:solidFill>
                  <a:schemeClr val="tx1">
                    <a:lumMod val="75000"/>
                    <a:lumOff val="25000"/>
                  </a:schemeClr>
                </a:solidFill>
                <a:cs typeface="Segoe UI" panose="020B0502040204020203" pitchFamily="34" charset="0"/>
              </a:rPr>
              <a:t> In every week, there are more visits on Sundays and Mondays whiles there are fewer visits to the mall on </a:t>
            </a:r>
            <a:r>
              <a:rPr lang="en-US" sz="1600" dirty="0" smtClean="0">
                <a:solidFill>
                  <a:schemeClr val="tx1">
                    <a:lumMod val="75000"/>
                    <a:lumOff val="25000"/>
                  </a:schemeClr>
                </a:solidFill>
                <a:cs typeface="Segoe UI" panose="020B0502040204020203" pitchFamily="34" charset="0"/>
              </a:rPr>
              <a:t>Thursdays </a:t>
            </a:r>
            <a:r>
              <a:rPr lang="en-US" sz="1600" dirty="0">
                <a:solidFill>
                  <a:schemeClr val="tx1">
                    <a:lumMod val="75000"/>
                    <a:lumOff val="25000"/>
                  </a:schemeClr>
                </a:solidFill>
                <a:cs typeface="Segoe UI" panose="020B0502040204020203" pitchFamily="34" charset="0"/>
              </a:rPr>
              <a:t>and </a:t>
            </a:r>
            <a:r>
              <a:rPr lang="en-US" sz="1600" dirty="0" smtClean="0">
                <a:solidFill>
                  <a:schemeClr val="tx1">
                    <a:lumMod val="75000"/>
                    <a:lumOff val="25000"/>
                  </a:schemeClr>
                </a:solidFill>
                <a:cs typeface="Segoe UI" panose="020B0502040204020203" pitchFamily="34" charset="0"/>
              </a:rPr>
              <a:t>Wednesdays.</a:t>
            </a:r>
            <a:endParaRPr lang="en-US" sz="1600" dirty="0">
              <a:solidFill>
                <a:schemeClr val="tx1">
                  <a:lumMod val="75000"/>
                  <a:lumOff val="25000"/>
                </a:schemeClr>
              </a:solidFill>
              <a:cs typeface="Segoe UI" panose="020B0502040204020203" pitchFamily="34" charset="0"/>
            </a:endParaRPr>
          </a:p>
          <a:p>
            <a:pPr algn="ctr">
              <a:lnSpc>
                <a:spcPts val="1900"/>
              </a:lnSpc>
            </a:pPr>
            <a:endParaRPr lang="en-US" sz="1600" dirty="0">
              <a:solidFill>
                <a:schemeClr val="tx1">
                  <a:lumMod val="75000"/>
                  <a:lumOff val="25000"/>
                </a:schemeClr>
              </a:solidFill>
              <a:cs typeface="Segoe UI" panose="020B0502040204020203" pitchFamily="34" charset="0"/>
            </a:endParaRPr>
          </a:p>
        </p:txBody>
      </p:sp>
      <p:graphicFrame>
        <p:nvGraphicFramePr>
          <p:cNvPr id="5" name="Table 4">
            <a:extLst>
              <a:ext uri="{FF2B5EF4-FFF2-40B4-BE49-F238E27FC236}">
                <a16:creationId xmlns:a16="http://schemas.microsoft.com/office/drawing/2014/main" id="{AD58C624-7AF4-F3E6-6E20-F2D01737FF78}"/>
              </a:ext>
            </a:extLst>
          </p:cNvPr>
          <p:cNvGraphicFramePr>
            <a:graphicFrameLocks noGrp="1"/>
          </p:cNvGraphicFramePr>
          <p:nvPr>
            <p:extLst>
              <p:ext uri="{D42A27DB-BD31-4B8C-83A1-F6EECF244321}">
                <p14:modId xmlns:p14="http://schemas.microsoft.com/office/powerpoint/2010/main" val="2298171273"/>
              </p:ext>
            </p:extLst>
          </p:nvPr>
        </p:nvGraphicFramePr>
        <p:xfrm>
          <a:off x="1143000" y="1457325"/>
          <a:ext cx="4194969" cy="4210048"/>
        </p:xfrm>
        <a:graphic>
          <a:graphicData uri="http://schemas.openxmlformats.org/drawingml/2006/table">
            <a:tbl>
              <a:tblPr/>
              <a:tblGrid>
                <a:gridCol w="1983668">
                  <a:extLst>
                    <a:ext uri="{9D8B030D-6E8A-4147-A177-3AD203B41FA5}">
                      <a16:colId xmlns:a16="http://schemas.microsoft.com/office/drawing/2014/main" val="1146371658"/>
                    </a:ext>
                  </a:extLst>
                </a:gridCol>
                <a:gridCol w="2211301">
                  <a:extLst>
                    <a:ext uri="{9D8B030D-6E8A-4147-A177-3AD203B41FA5}">
                      <a16:colId xmlns:a16="http://schemas.microsoft.com/office/drawing/2014/main" val="1196739737"/>
                    </a:ext>
                  </a:extLst>
                </a:gridCol>
              </a:tblGrid>
              <a:tr h="526256">
                <a:tc>
                  <a:txBody>
                    <a:bodyPr/>
                    <a:lstStyle/>
                    <a:p>
                      <a:pPr algn="l" fontAlgn="b"/>
                      <a:r>
                        <a:rPr lang="en-ZA" sz="1100" b="0" i="0" u="none" strike="noStrike" dirty="0">
                          <a:solidFill>
                            <a:srgbClr val="000000"/>
                          </a:solidFill>
                          <a:effectLst/>
                          <a:latin typeface="Calibri" panose="020F0502020204030204" pitchFamily="34" charset="0"/>
                        </a:rPr>
                        <a:t>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FOOT TRAFFIC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554894"/>
                  </a:ext>
                </a:extLst>
              </a:tr>
              <a:tr h="526256">
                <a:tc>
                  <a:txBody>
                    <a:bodyPr/>
                    <a:lstStyle/>
                    <a:p>
                      <a:pPr algn="l" fontAlgn="b"/>
                      <a:r>
                        <a:rPr lang="en-ZA" sz="1100" b="0" i="0" u="none" strike="noStrike">
                          <a:solidFill>
                            <a:srgbClr val="000000"/>
                          </a:solidFill>
                          <a:effectLst/>
                          <a:latin typeface="Calibri" panose="020F0502020204030204" pitchFamily="34" charset="0"/>
                        </a:rPr>
                        <a:t>SUNDAY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348807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034926662"/>
                  </a:ext>
                </a:extLst>
              </a:tr>
              <a:tr h="526256">
                <a:tc>
                  <a:txBody>
                    <a:bodyPr/>
                    <a:lstStyle/>
                    <a:p>
                      <a:pPr algn="l" fontAlgn="b"/>
                      <a:r>
                        <a:rPr lang="en-ZA" sz="1100" b="0" i="0" u="none" strike="noStrike" dirty="0">
                          <a:solidFill>
                            <a:srgbClr val="000000"/>
                          </a:solidFill>
                          <a:effectLst/>
                          <a:latin typeface="Calibri" panose="020F0502020204030204" pitchFamily="34" charset="0"/>
                        </a:rPr>
                        <a:t>MONDAY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328392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E1AF"/>
                    </a:solidFill>
                  </a:tcPr>
                </a:tc>
                <a:extLst>
                  <a:ext uri="{0D108BD9-81ED-4DB2-BD59-A6C34878D82A}">
                    <a16:rowId xmlns:a16="http://schemas.microsoft.com/office/drawing/2014/main" val="1416043265"/>
                  </a:ext>
                </a:extLst>
              </a:tr>
              <a:tr h="526256">
                <a:tc>
                  <a:txBody>
                    <a:bodyPr/>
                    <a:lstStyle/>
                    <a:p>
                      <a:pPr algn="l" fontAlgn="b"/>
                      <a:r>
                        <a:rPr lang="en-ZA" sz="1100" b="0" i="0" u="none" strike="noStrike">
                          <a:solidFill>
                            <a:srgbClr val="000000"/>
                          </a:solidFill>
                          <a:effectLst/>
                          <a:latin typeface="Calibri" panose="020F0502020204030204" pitchFamily="34" charset="0"/>
                        </a:rPr>
                        <a:t>FRIDAY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300690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FC7"/>
                    </a:solidFill>
                  </a:tcPr>
                </a:tc>
                <a:extLst>
                  <a:ext uri="{0D108BD9-81ED-4DB2-BD59-A6C34878D82A}">
                    <a16:rowId xmlns:a16="http://schemas.microsoft.com/office/drawing/2014/main" val="586336698"/>
                  </a:ext>
                </a:extLst>
              </a:tr>
              <a:tr h="526256">
                <a:tc>
                  <a:txBody>
                    <a:bodyPr/>
                    <a:lstStyle/>
                    <a:p>
                      <a:pPr algn="l" fontAlgn="b"/>
                      <a:r>
                        <a:rPr lang="en-ZA" sz="1100" b="0" i="0" u="none" strike="noStrike">
                          <a:solidFill>
                            <a:srgbClr val="000000"/>
                          </a:solidFill>
                          <a:effectLst/>
                          <a:latin typeface="Calibri" panose="020F0502020204030204" pitchFamily="34" charset="0"/>
                        </a:rPr>
                        <a:t>SATURDAY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292535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C9CE"/>
                    </a:solidFill>
                  </a:tcPr>
                </a:tc>
                <a:extLst>
                  <a:ext uri="{0D108BD9-81ED-4DB2-BD59-A6C34878D82A}">
                    <a16:rowId xmlns:a16="http://schemas.microsoft.com/office/drawing/2014/main" val="1273416748"/>
                  </a:ext>
                </a:extLst>
              </a:tr>
              <a:tr h="526256">
                <a:tc>
                  <a:txBody>
                    <a:bodyPr/>
                    <a:lstStyle/>
                    <a:p>
                      <a:pPr algn="l" fontAlgn="b"/>
                      <a:r>
                        <a:rPr lang="en-ZA" sz="1100" b="0" i="0" u="none" strike="noStrike">
                          <a:solidFill>
                            <a:srgbClr val="000000"/>
                          </a:solidFill>
                          <a:effectLst/>
                          <a:latin typeface="Calibri" panose="020F0502020204030204" pitchFamily="34" charset="0"/>
                        </a:rPr>
                        <a:t>TUESDAY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277444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EBFDC"/>
                    </a:solidFill>
                  </a:tcPr>
                </a:tc>
                <a:extLst>
                  <a:ext uri="{0D108BD9-81ED-4DB2-BD59-A6C34878D82A}">
                    <a16:rowId xmlns:a16="http://schemas.microsoft.com/office/drawing/2014/main" val="2908523606"/>
                  </a:ext>
                </a:extLst>
              </a:tr>
              <a:tr h="526256">
                <a:tc>
                  <a:txBody>
                    <a:bodyPr/>
                    <a:lstStyle/>
                    <a:p>
                      <a:pPr algn="l" fontAlgn="b"/>
                      <a:r>
                        <a:rPr lang="en-ZA" sz="1100" b="0" i="0" u="none" strike="noStrike">
                          <a:solidFill>
                            <a:srgbClr val="000000"/>
                          </a:solidFill>
                          <a:effectLst/>
                          <a:latin typeface="Calibri" panose="020F0502020204030204" pitchFamily="34" charset="0"/>
                        </a:rPr>
                        <a:t>THURSDAY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264859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DB7E7"/>
                    </a:solidFill>
                  </a:tcPr>
                </a:tc>
                <a:extLst>
                  <a:ext uri="{0D108BD9-81ED-4DB2-BD59-A6C34878D82A}">
                    <a16:rowId xmlns:a16="http://schemas.microsoft.com/office/drawing/2014/main" val="2855271416"/>
                  </a:ext>
                </a:extLst>
              </a:tr>
              <a:tr h="526256">
                <a:tc>
                  <a:txBody>
                    <a:bodyPr/>
                    <a:lstStyle/>
                    <a:p>
                      <a:pPr algn="l" fontAlgn="b"/>
                      <a:r>
                        <a:rPr lang="en-ZA" sz="1100" b="0" i="0" u="none" strike="noStrike">
                          <a:solidFill>
                            <a:srgbClr val="000000"/>
                          </a:solidFill>
                          <a:effectLst/>
                          <a:latin typeface="Calibri" panose="020F0502020204030204" pitchFamily="34" charset="0"/>
                        </a:rPr>
                        <a:t>WEDNESDAY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100" b="0" i="0" u="none" strike="noStrike" dirty="0">
                          <a:solidFill>
                            <a:srgbClr val="000000"/>
                          </a:solidFill>
                          <a:effectLst/>
                          <a:latin typeface="Calibri" panose="020F0502020204030204" pitchFamily="34" charset="0"/>
                        </a:rPr>
                        <a:t>254059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86195701"/>
                  </a:ext>
                </a:extLst>
              </a:tr>
            </a:tbl>
          </a:graphicData>
        </a:graphic>
      </p:graphicFrame>
    </p:spTree>
    <p:extLst>
      <p:ext uri="{BB962C8B-B14F-4D97-AF65-F5344CB8AC3E}">
        <p14:creationId xmlns:p14="http://schemas.microsoft.com/office/powerpoint/2010/main" val="292218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MONTHLY TREND</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6428793" y="3006995"/>
            <a:ext cx="4268298" cy="1198598"/>
          </a:xfrm>
          <a:prstGeom prst="rect">
            <a:avLst/>
          </a:prstGeom>
        </p:spPr>
        <p:txBody>
          <a:bodyPr wrap="square" lIns="0" tIns="0" rIns="0" bIns="0" anchor="t">
            <a:spAutoFit/>
          </a:bodyPr>
          <a:lstStyle/>
          <a:p>
            <a:pPr algn="ctr">
              <a:lnSpc>
                <a:spcPts val="1900"/>
              </a:lnSpc>
            </a:pPr>
            <a:r>
              <a:rPr lang="en-US" sz="1600" dirty="0">
                <a:solidFill>
                  <a:schemeClr val="tx1">
                    <a:lumMod val="75000"/>
                    <a:lumOff val="25000"/>
                  </a:schemeClr>
                </a:solidFill>
                <a:cs typeface="Segoe UI" panose="020B0502040204020203" pitchFamily="34" charset="0"/>
              </a:rPr>
              <a:t>January has the highest footfall, followed by the month of April with the next highest count.  February has the least recorded footfall </a:t>
            </a:r>
          </a:p>
          <a:p>
            <a:pPr algn="ctr">
              <a:lnSpc>
                <a:spcPts val="1900"/>
              </a:lnSpc>
            </a:pPr>
            <a:endParaRPr lang="en-US" sz="1400" dirty="0">
              <a:solidFill>
                <a:schemeClr val="tx1">
                  <a:lumMod val="75000"/>
                  <a:lumOff val="25000"/>
                </a:schemeClr>
              </a:solidFill>
              <a:cs typeface="Segoe UI" panose="020B0502040204020203" pitchFamily="34" charset="0"/>
            </a:endParaRPr>
          </a:p>
        </p:txBody>
      </p:sp>
      <p:graphicFrame>
        <p:nvGraphicFramePr>
          <p:cNvPr id="2" name="Chart 1">
            <a:extLst>
              <a:ext uri="{FF2B5EF4-FFF2-40B4-BE49-F238E27FC236}">
                <a16:creationId xmlns:a16="http://schemas.microsoft.com/office/drawing/2014/main" id="{183D7898-3A55-46C1-9CA7-E82A6DEEB476}"/>
              </a:ext>
            </a:extLst>
          </p:cNvPr>
          <p:cNvGraphicFramePr>
            <a:graphicFrameLocks/>
          </p:cNvGraphicFramePr>
          <p:nvPr>
            <p:extLst>
              <p:ext uri="{D42A27DB-BD31-4B8C-83A1-F6EECF244321}">
                <p14:modId xmlns:p14="http://schemas.microsoft.com/office/powerpoint/2010/main" val="1505720788"/>
              </p:ext>
            </p:extLst>
          </p:nvPr>
        </p:nvGraphicFramePr>
        <p:xfrm>
          <a:off x="1418253" y="1614222"/>
          <a:ext cx="4407470" cy="3984145"/>
        </p:xfrm>
        <a:graphic>
          <a:graphicData uri="http://schemas.openxmlformats.org/drawingml/2006/chart">
            <c:chart xmlns:c="http://schemas.openxmlformats.org/drawingml/2006/chart" xmlns:r="http://schemas.openxmlformats.org/officeDocument/2006/relationships" r:id="rId3"/>
          </a:graphicData>
        </a:graphic>
      </p:graphicFrame>
      <p:sp>
        <p:nvSpPr>
          <p:cNvPr id="4" name="Oval 3">
            <a:extLst>
              <a:ext uri="{FF2B5EF4-FFF2-40B4-BE49-F238E27FC236}">
                <a16:creationId xmlns:a16="http://schemas.microsoft.com/office/drawing/2014/main" id="{E45E26BE-B4A1-BF72-A874-38600AD4BBCE}"/>
              </a:ext>
            </a:extLst>
          </p:cNvPr>
          <p:cNvSpPr/>
          <p:nvPr/>
        </p:nvSpPr>
        <p:spPr>
          <a:xfrm>
            <a:off x="373225" y="808452"/>
            <a:ext cx="6055568" cy="560168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9934626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 ds:uri="16c05727-aa75-4e4a-9b5f-8a80a1165891"/>
    <ds:schemaRef ds:uri="http://purl.org/dc/terms/"/>
    <ds:schemaRef ds:uri="71af3243-3dd4-4a8d-8c0d-dd76da1f02a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Facet</Template>
  <TotalTime>713</TotalTime>
  <Words>1322</Words>
  <Application>Microsoft Office PowerPoint</Application>
  <PresentationFormat>Widescreen</PresentationFormat>
  <Paragraphs>217</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Segoe UI</vt:lpstr>
      <vt:lpstr>Söhne</vt:lpstr>
      <vt:lpstr>Wingdings</vt:lpstr>
      <vt:lpstr>Wingdings 3</vt:lpstr>
      <vt:lpstr>Facet</vt:lpstr>
      <vt:lpstr>FOOTFALL TREND ANALYSIS JAN – JUN 2023 10TH JULY 2023</vt:lpstr>
      <vt:lpstr>Project analysis slide 7</vt:lpstr>
      <vt:lpstr>Project analysis slide 7</vt:lpstr>
      <vt:lpstr>Project analysis slide 7</vt:lpstr>
      <vt:lpstr>Project analysis slide 10</vt:lpstr>
      <vt:lpstr>Project analysis slide 10</vt:lpstr>
      <vt:lpstr>Project analysis slide 5</vt:lpstr>
      <vt:lpstr>Project analysis slide 10</vt:lpstr>
      <vt:lpstr>Project analysis slide 10</vt:lpstr>
      <vt:lpstr>Project analysis slide 10</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Curtis Koomson</dc:creator>
  <cp:lastModifiedBy>Kizzy Bakuli</cp:lastModifiedBy>
  <cp:revision>41</cp:revision>
  <dcterms:created xsi:type="dcterms:W3CDTF">2023-07-09T00:49:15Z</dcterms:created>
  <dcterms:modified xsi:type="dcterms:W3CDTF">2024-01-18T17:50:01Z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